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4"/>
  </p:sldMasterIdLst>
  <p:notesMasterIdLst>
    <p:notesMasterId r:id="rId88"/>
  </p:notesMasterIdLst>
  <p:handoutMasterIdLst>
    <p:handoutMasterId r:id="rId89"/>
  </p:handoutMasterIdLst>
  <p:sldIdLst>
    <p:sldId id="490" r:id="rId5"/>
    <p:sldId id="488" r:id="rId6"/>
    <p:sldId id="514" r:id="rId7"/>
    <p:sldId id="515" r:id="rId8"/>
    <p:sldId id="524" r:id="rId9"/>
    <p:sldId id="592" r:id="rId10"/>
    <p:sldId id="591" r:id="rId11"/>
    <p:sldId id="523" r:id="rId12"/>
    <p:sldId id="519" r:id="rId13"/>
    <p:sldId id="525" r:id="rId14"/>
    <p:sldId id="820" r:id="rId15"/>
    <p:sldId id="819" r:id="rId16"/>
    <p:sldId id="526" r:id="rId17"/>
    <p:sldId id="527" r:id="rId18"/>
    <p:sldId id="528" r:id="rId19"/>
    <p:sldId id="529" r:id="rId20"/>
    <p:sldId id="513" r:id="rId21"/>
    <p:sldId id="530" r:id="rId22"/>
    <p:sldId id="596" r:id="rId23"/>
    <p:sldId id="806" r:id="rId24"/>
    <p:sldId id="808" r:id="rId25"/>
    <p:sldId id="809" r:id="rId26"/>
    <p:sldId id="504" r:id="rId27"/>
    <p:sldId id="505" r:id="rId28"/>
    <p:sldId id="506" r:id="rId29"/>
    <p:sldId id="507" r:id="rId30"/>
    <p:sldId id="509" r:id="rId31"/>
    <p:sldId id="510" r:id="rId32"/>
    <p:sldId id="511" r:id="rId33"/>
    <p:sldId id="512" r:id="rId34"/>
    <p:sldId id="813" r:id="rId35"/>
    <p:sldId id="811" r:id="rId36"/>
    <p:sldId id="816" r:id="rId37"/>
    <p:sldId id="546" r:id="rId38"/>
    <p:sldId id="547" r:id="rId39"/>
    <p:sldId id="807" r:id="rId40"/>
    <p:sldId id="810" r:id="rId41"/>
    <p:sldId id="555" r:id="rId42"/>
    <p:sldId id="577" r:id="rId43"/>
    <p:sldId id="560" r:id="rId44"/>
    <p:sldId id="576" r:id="rId45"/>
    <p:sldId id="541" r:id="rId46"/>
    <p:sldId id="578" r:id="rId47"/>
    <p:sldId id="587" r:id="rId48"/>
    <p:sldId id="582" r:id="rId49"/>
    <p:sldId id="585" r:id="rId50"/>
    <p:sldId id="584" r:id="rId51"/>
    <p:sldId id="586" r:id="rId52"/>
    <p:sldId id="583" r:id="rId53"/>
    <p:sldId id="579" r:id="rId54"/>
    <p:sldId id="588" r:id="rId55"/>
    <p:sldId id="580" r:id="rId56"/>
    <p:sldId id="812" r:id="rId57"/>
    <p:sldId id="814" r:id="rId58"/>
    <p:sldId id="818" r:id="rId59"/>
    <p:sldId id="805" r:id="rId60"/>
    <p:sldId id="594" r:id="rId61"/>
    <p:sldId id="821" r:id="rId62"/>
    <p:sldId id="556" r:id="rId63"/>
    <p:sldId id="559" r:id="rId64"/>
    <p:sldId id="557" r:id="rId65"/>
    <p:sldId id="561" r:id="rId66"/>
    <p:sldId id="562" r:id="rId67"/>
    <p:sldId id="558" r:id="rId68"/>
    <p:sldId id="563" r:id="rId69"/>
    <p:sldId id="564" r:id="rId70"/>
    <p:sldId id="565" r:id="rId71"/>
    <p:sldId id="566" r:id="rId72"/>
    <p:sldId id="567" r:id="rId73"/>
    <p:sldId id="568" r:id="rId74"/>
    <p:sldId id="572" r:id="rId75"/>
    <p:sldId id="571" r:id="rId76"/>
    <p:sldId id="573" r:id="rId77"/>
    <p:sldId id="593" r:id="rId78"/>
    <p:sldId id="575" r:id="rId79"/>
    <p:sldId id="531" r:id="rId80"/>
    <p:sldId id="532" r:id="rId81"/>
    <p:sldId id="533" r:id="rId82"/>
    <p:sldId id="508" r:id="rId83"/>
    <p:sldId id="534" r:id="rId84"/>
    <p:sldId id="535" r:id="rId85"/>
    <p:sldId id="589" r:id="rId86"/>
    <p:sldId id="297" r:id="rId87"/>
  </p:sldIdLst>
  <p:sldSz cx="12192000" cy="6858000"/>
  <p:notesSz cx="6858000" cy="9144000"/>
  <p:embeddedFontLst>
    <p:embeddedFont>
      <p:font typeface="Cambria Math" panose="02040503050406030204" pitchFamily="18" charset="0"/>
      <p:regular r:id="rId90"/>
    </p:embeddedFont>
    <p:embeddedFont>
      <p:font typeface="G마켓 산스 TTF Light" panose="02000000000000000000" pitchFamily="2" charset="-127"/>
      <p:regular r:id="rId91"/>
      <p:bold r:id="rId92"/>
      <p:italic r:id="rId93"/>
      <p:boldItalic r:id="rId94"/>
    </p:embeddedFont>
    <p:embeddedFont>
      <p:font typeface="G마켓 산스 TTF Medium" panose="02000000000000000000" pitchFamily="2" charset="-127"/>
      <p:regular r:id="rId95"/>
      <p:bold r:id="rId96"/>
      <p:italic r:id="rId97"/>
      <p:boldItalic r:id="rId9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97A38AE-CF88-4CE8-BCE6-55A54CFAE25E}">
          <p14:sldIdLst>
            <p14:sldId id="490"/>
            <p14:sldId id="488"/>
            <p14:sldId id="514"/>
            <p14:sldId id="515"/>
            <p14:sldId id="524"/>
            <p14:sldId id="592"/>
            <p14:sldId id="591"/>
            <p14:sldId id="523"/>
          </p14:sldIdLst>
        </p14:section>
        <p14:section name="FF1, FF3" id="{74B10EF8-F8AD-384B-845C-77C65EFA8BBF}">
          <p14:sldIdLst>
            <p14:sldId id="519"/>
            <p14:sldId id="525"/>
            <p14:sldId id="820"/>
            <p14:sldId id="819"/>
            <p14:sldId id="526"/>
            <p14:sldId id="527"/>
            <p14:sldId id="528"/>
            <p14:sldId id="529"/>
            <p14:sldId id="513"/>
            <p14:sldId id="530"/>
            <p14:sldId id="596"/>
            <p14:sldId id="806"/>
            <p14:sldId id="808"/>
            <p14:sldId id="809"/>
          </p14:sldIdLst>
        </p14:section>
        <p14:section name="FF1" id="{DC532213-AFD3-4B2E-8FE9-75B6C93E4853}">
          <p14:sldIdLst>
            <p14:sldId id="504"/>
            <p14:sldId id="505"/>
            <p14:sldId id="506"/>
            <p14:sldId id="507"/>
            <p14:sldId id="509"/>
          </p14:sldIdLst>
        </p14:section>
        <p14:section name="FF3" id="{52E49A51-4CEE-4BB5-8D63-2C6AB7818392}">
          <p14:sldIdLst>
            <p14:sldId id="510"/>
            <p14:sldId id="511"/>
            <p14:sldId id="512"/>
          </p14:sldIdLst>
        </p14:section>
        <p14:section name="FF1, FF3 실제 동작" id="{B65C985C-8672-43DD-B894-EC018369392B}">
          <p14:sldIdLst>
            <p14:sldId id="813"/>
            <p14:sldId id="811"/>
            <p14:sldId id="816"/>
          </p14:sldIdLst>
        </p14:section>
        <p14:section name="FEA" id="{301CB601-50A4-4951-BA9D-07A97F273269}">
          <p14:sldIdLst>
            <p14:sldId id="546"/>
            <p14:sldId id="547"/>
            <p14:sldId id="807"/>
            <p14:sldId id="810"/>
            <p14:sldId id="555"/>
            <p14:sldId id="577"/>
            <p14:sldId id="560"/>
            <p14:sldId id="576"/>
            <p14:sldId id="541"/>
            <p14:sldId id="578"/>
            <p14:sldId id="587"/>
            <p14:sldId id="582"/>
            <p14:sldId id="585"/>
            <p14:sldId id="584"/>
            <p14:sldId id="586"/>
            <p14:sldId id="583"/>
            <p14:sldId id="579"/>
            <p14:sldId id="588"/>
            <p14:sldId id="580"/>
          </p14:sldIdLst>
        </p14:section>
        <p14:section name="FEA 실제 동작" id="{060F1B0B-BDC9-4F5B-A522-8AC059AC34B2}">
          <p14:sldIdLst>
            <p14:sldId id="812"/>
            <p14:sldId id="814"/>
            <p14:sldId id="818"/>
          </p14:sldIdLst>
        </p14:section>
        <p14:section name="연산 비중 프로파일링" id="{6D4B9DBD-DCB1-4E8A-8C02-2C1A65C5D9A4}">
          <p14:sldIdLst>
            <p14:sldId id="805"/>
            <p14:sldId id="594"/>
            <p14:sldId id="821"/>
          </p14:sldIdLst>
        </p14:section>
        <p14:section name="최적 구현 동향" id="{D3B3AEF7-CE3A-4706-A69E-C81D8E40DFEC}">
          <p14:sldIdLst>
            <p14:sldId id="556"/>
            <p14:sldId id="559"/>
            <p14:sldId id="557"/>
            <p14:sldId id="561"/>
            <p14:sldId id="562"/>
            <p14:sldId id="558"/>
            <p14:sldId id="563"/>
            <p14:sldId id="564"/>
            <p14:sldId id="565"/>
            <p14:sldId id="566"/>
            <p14:sldId id="567"/>
            <p14:sldId id="568"/>
            <p14:sldId id="572"/>
            <p14:sldId id="571"/>
            <p14:sldId id="573"/>
          </p14:sldIdLst>
        </p14:section>
        <p14:section name="형태보존암호화를 이용한 랜섬웨어방지 및 스테가노그래피 보안 강화기술" id="{A6042DC3-91B1-054D-8787-8F312F388F91}">
          <p14:sldIdLst>
            <p14:sldId id="593"/>
          </p14:sldIdLst>
        </p14:section>
        <p14:section name="덕영 연구" id="{DBDA0E24-68E8-4434-AE53-772D4A14BBA3}">
          <p14:sldIdLst>
            <p14:sldId id="575"/>
            <p14:sldId id="531"/>
            <p14:sldId id="532"/>
            <p14:sldId id="533"/>
            <p14:sldId id="508"/>
            <p14:sldId id="534"/>
            <p14:sldId id="535"/>
            <p14:sldId id="589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소정 박" initials="소박" lastIdx="1" clrIdx="0">
    <p:extLst>
      <p:ext uri="{19B8F6BF-5375-455C-9EA6-DF929625EA0E}">
        <p15:presenceInfo xmlns:p15="http://schemas.microsoft.com/office/powerpoint/2012/main" userId="bc9a62c359070c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EEBF7"/>
    <a:srgbClr val="2E75B6"/>
    <a:srgbClr val="DAE3F3"/>
    <a:srgbClr val="C00000"/>
    <a:srgbClr val="7F7F7F"/>
    <a:srgbClr val="595959"/>
    <a:srgbClr val="FFC000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 autoAdjust="0"/>
    <p:restoredTop sz="95626" autoAdjust="0"/>
  </p:normalViewPr>
  <p:slideViewPr>
    <p:cSldViewPr snapToGrid="0">
      <p:cViewPr varScale="1">
        <p:scale>
          <a:sx n="108" d="100"/>
          <a:sy n="108" d="100"/>
        </p:scale>
        <p:origin x="9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5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2024-11-11</a:t>
            </a:fld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‹#›</a:t>
            </a:fld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6B8A1C54-2D0D-48EB-888A-9786B070F533}" type="datetimeFigureOut">
              <a:rPr lang="ko-KR" altLang="en-US" smtClean="0"/>
              <a:pPr/>
              <a:t>2024-11-11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6002C913-610E-4BF0-B55F-9CE65BBA65D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52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7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38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34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6" t="69587"/>
          <a:stretch/>
        </p:blipFill>
        <p:spPr>
          <a:xfrm>
            <a:off x="0" y="6642340"/>
            <a:ext cx="1802918" cy="195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0"/>
          <a:stretch/>
        </p:blipFill>
        <p:spPr>
          <a:xfrm>
            <a:off x="10880202" y="6584950"/>
            <a:ext cx="1311798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 &amp; A</a:t>
            </a:r>
            <a:endParaRPr lang="ko-KR" altLang="en-US" sz="8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54A3FA-9626-F1E9-93E9-8D9DC5208628}"/>
              </a:ext>
            </a:extLst>
          </p:cNvPr>
          <p:cNvSpPr/>
          <p:nvPr userDrawn="1"/>
        </p:nvSpPr>
        <p:spPr>
          <a:xfrm>
            <a:off x="2783197" y="2082113"/>
            <a:ext cx="662560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kumimoji="1" lang="en-US" altLang="ko-KR" sz="4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1" lang="ko-KR" altLang="en-US" sz="40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3709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  <p:sldLayoutId id="2147483672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xockHR8oM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bhay-design/sem6-assignments/blob/b055cd5be195bd9f92d72feb8a838975f1dc7815/cryptography-assn/project/code/experiments/FEA1_Linear.cpp" TargetMode="External"/><Relationship Id="rId2" Type="http://schemas.openxmlformats.org/officeDocument/2006/relationships/hyperlink" Target="https://github.com/0NG/Format-Preserving-Encryption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NG/Format-Preserving-Encrypti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NG/Format-Preserving-Encryption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NG/Format-Preserving-Encryption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nirbhay-design/sem6-assignments/blob/b055cd5be195bd9f92d72feb8a838975f1dc7815/cryptography-assn/project/code/experiments/FEA1_Linear.cpp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nirbhay-design/sem6-assignments/blob/b055cd5be195bd9f92d72feb8a838975f1dc7815/cryptography-assn/project/code/experiments/FEA1_Linear.cpp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nirbhay-design/sem6-assignments/blob/b055cd5be195bd9f92d72feb8a838975f1dc7815/cryptography-assn/project/code/experiments/FEA1_Linear.cpp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9D05F-A05F-2997-51A1-420C19FA8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FFF00"/>
                </a:highlight>
                <a:latin typeface="G마켓 산스 TTF Medium" panose="02000000000000000000" charset="0"/>
                <a:cs typeface="G마켓 산스 TTF Medium" panose="02000000000000000000" charset="0"/>
              </a:rPr>
              <a:t>형태보존암호</a:t>
            </a:r>
            <a:r>
              <a:rPr lang="ko-KR" altLang="en-US" dirty="0">
                <a:latin typeface="G마켓 산스 TTF Medium" panose="02000000000000000000" charset="0"/>
                <a:cs typeface="G마켓 산스 TTF Medium" panose="02000000000000000000" charset="0"/>
              </a:rPr>
              <a:t> 관련 동향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A50FBF-7AAF-9F63-676B-FA44AF806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유튜브 주소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https://youtu.be/xockHR8oMNg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28714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43EB7-9842-C42A-DF07-F2A24054B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B6FC1-AC6E-A0A2-8883-246BEE47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알고리즘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CB7D8C7E-64DB-9564-FBBD-783FB76C5AF3}"/>
              </a:ext>
            </a:extLst>
          </p:cNvPr>
          <p:cNvSpPr txBox="1">
            <a:spLocks/>
          </p:cNvSpPr>
          <p:nvPr/>
        </p:nvSpPr>
        <p:spPr>
          <a:xfrm>
            <a:off x="563563" y="1304925"/>
            <a:ext cx="11369675" cy="505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C4FA9A-AD12-1C21-1FB5-767E48966709}"/>
                  </a:ext>
                </a:extLst>
              </p:cNvPr>
              <p:cNvSpPr txBox="1"/>
              <p:nvPr/>
            </p:nvSpPr>
            <p:spPr>
              <a:xfrm>
                <a:off x="411920" y="1113339"/>
                <a:ext cx="11521318" cy="5570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FF1, FF3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입력 파라미터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문자열 </a:t>
                </a:r>
                <a:r>
                  <a:rPr kumimoji="1"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평문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암호화 할 데이터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키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AES </a:t>
                </a:r>
                <a:r>
                  <a:rPr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블록 암호와 함께 사용되는 비밀 키</a:t>
                </a:r>
                <a:endParaRPr lang="en-US" altLang="ko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AES-128, AES-192, AES-256</a:t>
                </a:r>
                <a:r>
                  <a:rPr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과 같은 다양한 크기 지원</a:t>
                </a:r>
                <a:endParaRPr lang="en-US" altLang="ko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𝑤𝑒𝑎𝑘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: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추가적인 무작위성을 제공하는 값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암호화 과정에서 추가적으로 사용하는 값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(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암호화의 무작위성을 더하는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역할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동일한 키와 </a:t>
                </a:r>
                <a:r>
                  <a:rPr lang="ko-KR" altLang="en-US" dirty="0" err="1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평문을</a:t>
                </a:r>
                <a:r>
                  <a:rPr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사용하더라도 </a:t>
                </a:r>
                <a:r>
                  <a:rPr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Tweak</a:t>
                </a:r>
                <a:r>
                  <a:rPr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값이 다르면 암호문이 달라짐</a:t>
                </a:r>
                <a:endParaRPr lang="en-US" altLang="ko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lvl="3"/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이를 통해 암호문 간의 상관관계를 줄여 공격자가 암호문 패턴을 분석하는 것을 방지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lvl="3"/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ex)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동일한 데이터를 여러 번 암호화 하는 경우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lvl="3"/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	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Tweak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을 변경하여 서로 다른 암호문을 생성할 수 있음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은 값 변경 가능</a:t>
                </a: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FF3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는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64-bit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고정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𝑅𝑎𝑑𝑖𝑥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: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입력 값의 포맷을 결정하는 진법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Radix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는 암호화할 데이터 진법을 의미</a:t>
                </a:r>
                <a:endParaRPr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2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진수 이상의 값은 전부 가능 </a:t>
                </a:r>
                <a:endParaRPr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ex) 10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진수</a:t>
                </a: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아라비아 숫자</a:t>
                </a: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),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36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진수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알파벳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+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숫자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endParaRPr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C4FA9A-AD12-1C21-1FB5-767E48966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113339"/>
                <a:ext cx="11521318" cy="5570756"/>
              </a:xfrm>
              <a:prstGeom prst="rect">
                <a:avLst/>
              </a:prstGeom>
              <a:blipFill>
                <a:blip r:embed="rId2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77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E91B3-C301-06D7-FD44-B9212385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알고리즘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048C5-50AD-D7C7-4B6B-89D6474CE9AC}"/>
              </a:ext>
            </a:extLst>
          </p:cNvPr>
          <p:cNvSpPr txBox="1"/>
          <p:nvPr/>
        </p:nvSpPr>
        <p:spPr>
          <a:xfrm>
            <a:off x="480766" y="1159497"/>
            <a:ext cx="10994953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FF1, FF3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파라미터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구조체 및 함수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openssl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라이브러리의 </a:t>
            </a: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bn.h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파일에 정의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FF3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방식에서는 큰 정수 연산이 필수적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openssl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제공하는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BIGNUM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통해 큰 정수를 다룰 수 있음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 (Big Number)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구조체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언어에서 정수는 보통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비트나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비트로 제한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BIGNUM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암호화에서 자주 사용되는 매우 큰 정수 연산 가능</a:t>
            </a:r>
            <a:endParaRPr kumimoji="1" lang="en-US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메모리가 허용하는 한 거의 무제한에 가까운 크기의 숫자를 다룰 수 있음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bit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BN_new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()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새로운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BIGNUM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 생성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BN_CTX_new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() : BIGNUM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연산에서 필요한 임시 메모리 공간을 관리하는 데 사용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000" dirty="0">
              <a:solidFill>
                <a:srgbClr val="7030A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8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D24A3-B035-1F49-10FD-16C5804D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코드 출처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DD8B2-293F-B57D-47F7-CC91E430FC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sz="2000" dirty="0"/>
              <a:t>FF1, FF3:  </a:t>
            </a:r>
            <a:r>
              <a:rPr kumimoji="1" lang="en-US" altLang="ko-Kore-KR" sz="2000" dirty="0">
                <a:hlinkClick r:id="rId2"/>
              </a:rPr>
              <a:t>https://github.com/0NG/Format-Preserving-Encryption</a:t>
            </a:r>
            <a:r>
              <a:rPr kumimoji="1" lang="en-US" altLang="ko-Kore-KR" sz="2000" dirty="0"/>
              <a:t> </a:t>
            </a:r>
          </a:p>
          <a:p>
            <a:pPr lvl="1"/>
            <a:r>
              <a:rPr kumimoji="1" lang="ko-KR" altLang="en-US" sz="1800" dirty="0"/>
              <a:t>표준 기반 구현 코드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AES </a:t>
            </a:r>
            <a:r>
              <a:rPr kumimoji="1" lang="ko-KR" altLang="en-US" sz="1800" dirty="0"/>
              <a:t>암호화 시 </a:t>
            </a:r>
            <a:r>
              <a:rPr kumimoji="1" lang="en-US" altLang="ko-KR" sz="1800" dirty="0" err="1"/>
              <a:t>openssl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사용</a:t>
            </a:r>
            <a:endParaRPr kumimoji="1" lang="en-US" altLang="ko-KR" sz="1800" dirty="0"/>
          </a:p>
          <a:p>
            <a:pPr lvl="1"/>
            <a:endParaRPr kumimoji="1" lang="en-US" altLang="ko-Kore-KR" sz="1600" dirty="0"/>
          </a:p>
          <a:p>
            <a:pPr lvl="1"/>
            <a:endParaRPr kumimoji="1" lang="en-US" altLang="ko-Kore-KR" sz="1600" dirty="0"/>
          </a:p>
          <a:p>
            <a:pPr lvl="1"/>
            <a:endParaRPr kumimoji="1" lang="en-US" altLang="ko-Kore-KR" sz="1600" dirty="0"/>
          </a:p>
          <a:p>
            <a:pPr lvl="1"/>
            <a:endParaRPr kumimoji="1" lang="en-US" altLang="ko-Kore-KR" sz="1600" dirty="0"/>
          </a:p>
          <a:p>
            <a:pPr marL="457200" lvl="1" indent="0">
              <a:buNone/>
            </a:pPr>
            <a:endParaRPr kumimoji="1" lang="en-US" altLang="ko-Kore-KR" sz="1600" dirty="0"/>
          </a:p>
          <a:p>
            <a:r>
              <a:rPr kumimoji="1" lang="en-US" altLang="ko-Kore-KR" sz="2000" dirty="0"/>
              <a:t>FEA : </a:t>
            </a:r>
            <a:r>
              <a:rPr kumimoji="1" lang="en-US" altLang="ko-Kore-KR" sz="2000" dirty="0">
                <a:hlinkClick r:id="rId3"/>
              </a:rPr>
              <a:t>https://github.com/nirbhay-design/sem6-assignments/blob/b055cd5be195bd9f92d72feb8a838975f1dc7815/cryptography-assn/project/code/experiments/FEA1_Linear.cpp</a:t>
            </a:r>
            <a:r>
              <a:rPr kumimoji="1" lang="en-US" altLang="ko-Kore-KR" sz="2000" dirty="0"/>
              <a:t> </a:t>
            </a:r>
          </a:p>
          <a:p>
            <a:pPr lvl="1"/>
            <a:r>
              <a:rPr kumimoji="1" lang="ko-KR" altLang="en-US" sz="1800" dirty="0"/>
              <a:t>선형 분석 연구 목적으로 작성된 표준 기반 구현 코드</a:t>
            </a:r>
            <a:endParaRPr kumimoji="1" lang="en-US" altLang="ko-KR" sz="1800" dirty="0"/>
          </a:p>
          <a:p>
            <a:pPr lvl="1"/>
            <a:r>
              <a:rPr kumimoji="1" lang="en-US" altLang="ko-KR" sz="1800" dirty="0" err="1"/>
              <a:t>Openssl</a:t>
            </a:r>
            <a:r>
              <a:rPr kumimoji="1" lang="ko-KR" altLang="en-US" sz="1800" dirty="0"/>
              <a:t>을 사용하지 않아 의존성이 없음</a:t>
            </a:r>
            <a:r>
              <a:rPr kumimoji="1" lang="en-US" altLang="ko-KR" sz="1800" dirty="0"/>
              <a:t>(AES </a:t>
            </a:r>
            <a:r>
              <a:rPr kumimoji="1" lang="ko-KR" altLang="en-US" sz="1800" dirty="0"/>
              <a:t>대신 자체 제안 블록 암호 사용</a:t>
            </a:r>
            <a:r>
              <a:rPr kumimoji="1" lang="en-US" altLang="ko-KR" sz="1800" dirty="0"/>
              <a:t>)</a:t>
            </a:r>
          </a:p>
          <a:p>
            <a:pPr marL="914400" lvl="2" indent="0">
              <a:buNone/>
            </a:pPr>
            <a:r>
              <a:rPr kumimoji="1" lang="en-US" altLang="ko-KR" sz="1200" dirty="0"/>
              <a:t>	</a:t>
            </a:r>
          </a:p>
          <a:p>
            <a:endParaRPr kumimoji="1" lang="en-US" altLang="ko-Kore-KR" sz="2000" dirty="0"/>
          </a:p>
          <a:p>
            <a:endParaRPr kumimoji="1" lang="ko-Kore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30F52F-EEA6-4E74-9214-B0120211A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065" y="1597967"/>
            <a:ext cx="1892501" cy="16331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016A83-27C4-43F8-8390-C6004057B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497" y="1597967"/>
            <a:ext cx="2014993" cy="16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1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9E5DB-571D-4ED1-80B9-8FF99EE8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1F4223-8BB5-72DC-55E2-0BE0935F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918" y="3876332"/>
            <a:ext cx="5929927" cy="2773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B4CB40-C5AC-DDAA-C92C-06DE4163C27D}"/>
                  </a:ext>
                </a:extLst>
              </p:cNvPr>
              <p:cNvSpPr txBox="1"/>
              <p:nvPr/>
            </p:nvSpPr>
            <p:spPr>
              <a:xfrm>
                <a:off x="480767" y="1159497"/>
                <a:ext cx="8201320" cy="19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에서 사용되는 함수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𝑁𝑈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𝑟𝑎𝑑𝑖𝑥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숫자 문자열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X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radix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 맞는 정수로 변환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𝑁𝑈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00011010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=755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lvl="1"/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	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5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진수 숫자 문자열을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10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진수 정수로 바꿈</a:t>
                </a:r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B4CB40-C5AC-DDAA-C92C-06DE4163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159497"/>
                <a:ext cx="8201320" cy="1969770"/>
              </a:xfrm>
              <a:prstGeom prst="rect">
                <a:avLst/>
              </a:prstGeom>
              <a:blipFill>
                <a:blip r:embed="rId3"/>
                <a:stretch>
                  <a:fillRect l="-6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8A30FBC-58D9-A0AA-0B2A-2C9F35697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16" y="3111968"/>
            <a:ext cx="4444006" cy="3538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6EBC3F-9F1D-FC86-E00B-060171E085DF}"/>
                  </a:ext>
                </a:extLst>
              </p:cNvPr>
              <p:cNvSpPr txBox="1"/>
              <p:nvPr/>
            </p:nvSpPr>
            <p:spPr>
              <a:xfrm>
                <a:off x="6286532" y="1164207"/>
                <a:ext cx="542470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10</a:t>
                </a:r>
                <a:r>
                  <a:rPr kumimoji="1" lang="ko-KR" altLang="en-US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진수</a:t>
                </a:r>
                <a:r>
                  <a:rPr kumimoji="1" lang="en-US" altLang="ko-Kore-KR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</a:t>
                </a:r>
                <a:r>
                  <a:rPr kumimoji="1" lang="ko-KR" altLang="en-US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en-US" altLang="ko-KR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5</a:t>
                </a:r>
                <a:r>
                  <a:rPr kumimoji="1" lang="ko-KR" altLang="en-US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진수 예시</a:t>
                </a:r>
                <a:endParaRPr kumimoji="1" lang="en-US" altLang="ko-Kore-KR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𝑁𝑈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(00011010</m:t>
                    </m:r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)=755</m:t>
                    </m:r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</a:p>
              <a:p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가장 오른쪽 자리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×</m:t>
                    </m:r>
                    <m:sSup>
                      <m:sSup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endParaRPr kumimoji="1" lang="en-US" altLang="ko-Kore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두 번째 자리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</m:t>
                    </m:r>
                    <m:sSup>
                      <m:sSup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endParaRPr kumimoji="1" lang="en-US" altLang="ko-Kore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세 번째 자리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</m:t>
                    </m:r>
                    <m:sSup>
                      <m:sSup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endParaRPr kumimoji="1" lang="en-US" altLang="ko-Kore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kumimoji="1" lang="en-US" altLang="ko-Kore-KR" b="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               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kumimoji="1" lang="en-US" altLang="ko-Kore-KR" b="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</a:t>
                </a:r>
              </a:p>
              <a:p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일곱 번째 자리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</m:t>
                    </m:r>
                    <m:sSup>
                      <m:sSup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endParaRPr kumimoji="1" lang="en-US" altLang="ko-Kore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여덟 번째 자리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</m:t>
                    </m:r>
                    <m:sSup>
                      <m:sSup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endParaRPr kumimoji="1" lang="en-US" altLang="ko-Kore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0 + 5 + 0 + 125 + 625 + 0 + 0 + 0 = 755</m:t>
                    </m:r>
                  </m:oMath>
                </a14:m>
                <a:endParaRPr kumimoji="1" lang="ko-Kore-KR" altLang="en-US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6EBC3F-9F1D-FC86-E00B-060171E08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32" y="1164207"/>
                <a:ext cx="5424701" cy="2585323"/>
              </a:xfrm>
              <a:prstGeom prst="rect">
                <a:avLst/>
              </a:prstGeom>
              <a:blipFill>
                <a:blip r:embed="rId5"/>
                <a:stretch>
                  <a:fillRect l="-899" t="-2123" b="-21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66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95E14-8934-E5F1-366F-B238381D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알고리즘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DBC039-A482-BBF4-1A7E-46FF15209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51" y="2862339"/>
            <a:ext cx="5359217" cy="3867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345378-7A61-52A9-62FA-0B4E55CA7862}"/>
                  </a:ext>
                </a:extLst>
              </p:cNvPr>
              <p:cNvSpPr txBox="1"/>
              <p:nvPr/>
            </p:nvSpPr>
            <p:spPr>
              <a:xfrm>
                <a:off x="480767" y="1159497"/>
                <a:ext cx="8201320" cy="16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에서 사용되는 함수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𝑇</m:t>
                    </m:r>
                    <m:sSubSup>
                      <m:sSubSup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𝑟𝑎𝑑𝑖𝑥</m:t>
                        </m:r>
                      </m:sub>
                      <m:sup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정수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x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특정 진수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(radix)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문자열로 바꿈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𝑇</m:t>
                    </m:r>
                    <m:sSubSup>
                      <m:sSubSup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bSup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755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00011010</m:t>
                        </m:r>
                      </m:e>
                    </m:d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lvl="1"/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	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10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진수 정수를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5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진수 문자열로 바꿈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(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길이가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8)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로 바꿈</a:t>
                </a:r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345378-7A61-52A9-62FA-0B4E55CA7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159497"/>
                <a:ext cx="8201320" cy="1674241"/>
              </a:xfrm>
              <a:prstGeom prst="rect">
                <a:avLst/>
              </a:prstGeom>
              <a:blipFill>
                <a:blip r:embed="rId4"/>
                <a:stretch>
                  <a:fillRect l="-669" b="-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C3C8826C-2E7F-32EF-57D6-D66F82957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078" y="2818027"/>
            <a:ext cx="3615864" cy="39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1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230BA-F00E-3675-EF59-5DE6E84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9F3FCE-ECF4-717B-B440-CEDDCB992FEE}"/>
                  </a:ext>
                </a:extLst>
              </p:cNvPr>
              <p:cNvSpPr txBox="1"/>
              <p:nvPr/>
            </p:nvSpPr>
            <p:spPr>
              <a:xfrm>
                <a:off x="480766" y="1159498"/>
                <a:ext cx="10821971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에서 사용되는 함수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𝑈𝑀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비트 문자열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X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정수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x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바꿈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즉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2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진수를 정수로 바꿈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𝑁𝑈𝑀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10000000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Pseudorandom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PRF</m:t>
                    </m:r>
                    <m: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𝐶𝐼𝑃</m:t>
                    </m:r>
                    <m:sSub>
                      <m:sSubPr>
                        <m:ctrlP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즉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AES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사용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입력 비트 문자열에 대해 블록암호화모드 호출하고 암호문의 최종블록 반환</a:t>
                </a:r>
                <a:endParaRPr kumimoji="1" lang="en-US" altLang="ko-Kore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9F3FCE-ECF4-717B-B440-CEDDCB992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8"/>
                <a:ext cx="10821971" cy="3077766"/>
              </a:xfrm>
              <a:prstGeom prst="rect">
                <a:avLst/>
              </a:prstGeom>
              <a:blipFill>
                <a:blip r:embed="rId2"/>
                <a:stretch>
                  <a:fillRect l="-5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BCFDD799-6C9C-D684-2A3B-23B2045B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5" y="3429000"/>
            <a:ext cx="4767107" cy="3315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228AC4-1CA8-92D8-40FB-AF0CC754A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51" y="3430560"/>
            <a:ext cx="4567170" cy="32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A0C2E-514E-63BA-8E0F-09A0A421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B9E336-C4E3-03F8-724B-B9A9F0FC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14" y="4319480"/>
            <a:ext cx="5311580" cy="2484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2E2AFE-150D-1636-0243-4D6786FBB14D}"/>
                  </a:ext>
                </a:extLst>
              </p:cNvPr>
              <p:cNvSpPr txBox="1"/>
              <p:nvPr/>
            </p:nvSpPr>
            <p:spPr>
              <a:xfrm>
                <a:off x="480767" y="1159497"/>
                <a:ext cx="820132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FF3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에서 사용되는 함수</a:t>
                </a:r>
                <a:r>
                  <a:rPr kumimoji="1" lang="en-US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(</a:t>
                </a:r>
                <a:r>
                  <a:rPr kumimoji="1" lang="en-US" altLang="en-US" sz="2000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string</a:t>
                </a:r>
                <a:r>
                  <a:rPr kumimoji="1" lang="en-US" altLang="en-US" sz="2000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anose="05000000000000000000" pitchFamily="2" charset="2"/>
                  </a:rPr>
                  <a:t>num</a:t>
                </a:r>
                <a:r>
                  <a:rPr kumimoji="1" lang="en-US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anose="05000000000000000000" pitchFamily="2" charset="2"/>
                  </a:rPr>
                  <a:t>)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𝑅𝐸𝑉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kumimoji="1" lang="en-US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str2num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함수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숫자를 역순으로 나열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10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진수에서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𝑅𝐸𝑉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13579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=97531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2E2AFE-150D-1636-0243-4D6786FBB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159497"/>
                <a:ext cx="8201320" cy="1384995"/>
              </a:xfrm>
              <a:prstGeom prst="rect">
                <a:avLst/>
              </a:prstGeom>
              <a:blipFill>
                <a:blip r:embed="rId3"/>
                <a:stretch>
                  <a:fillRect l="-669" b="-7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7F2EC5-56C7-074A-6433-BBFA7C3E268D}"/>
              </a:ext>
            </a:extLst>
          </p:cNvPr>
          <p:cNvSpPr/>
          <p:nvPr/>
        </p:nvSpPr>
        <p:spPr>
          <a:xfrm>
            <a:off x="6499612" y="5422957"/>
            <a:ext cx="1579159" cy="13885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D5B6-D285-56BB-BB76-76F07B2999DE}"/>
              </a:ext>
            </a:extLst>
          </p:cNvPr>
          <p:cNvSpPr txBox="1"/>
          <p:nvPr/>
        </p:nvSpPr>
        <p:spPr>
          <a:xfrm>
            <a:off x="8283835" y="5323596"/>
            <a:ext cx="2356701" cy="37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</a:t>
            </a:r>
            <a:r>
              <a:rPr kumimoji="1"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1" lang="en-US" altLang="ko-Kore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str2num </a:t>
            </a:r>
            <a:r>
              <a:rPr kumimoji="1" lang="ko-Kore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F491AF-118D-39A5-467E-3E8A8AD6A147}"/>
              </a:ext>
            </a:extLst>
          </p:cNvPr>
          <p:cNvGrpSpPr/>
          <p:nvPr/>
        </p:nvGrpSpPr>
        <p:grpSpPr>
          <a:xfrm>
            <a:off x="6226814" y="1841959"/>
            <a:ext cx="5311580" cy="2238367"/>
            <a:chOff x="6226814" y="1946294"/>
            <a:chExt cx="5311580" cy="223836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432363-D5D9-953D-F817-ECA4DD1D053B}"/>
                </a:ext>
              </a:extLst>
            </p:cNvPr>
            <p:cNvGrpSpPr/>
            <p:nvPr/>
          </p:nvGrpSpPr>
          <p:grpSpPr>
            <a:xfrm>
              <a:off x="6226814" y="1946294"/>
              <a:ext cx="5311580" cy="2238367"/>
              <a:chOff x="6226814" y="1957962"/>
              <a:chExt cx="5311580" cy="223836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B9482EE-2A83-3E46-356B-684F9562BE46}"/>
                  </a:ext>
                </a:extLst>
              </p:cNvPr>
              <p:cNvGrpSpPr/>
              <p:nvPr/>
            </p:nvGrpSpPr>
            <p:grpSpPr>
              <a:xfrm>
                <a:off x="6226814" y="1957962"/>
                <a:ext cx="5311580" cy="2238367"/>
                <a:chOff x="5747848" y="1351154"/>
                <a:chExt cx="6130243" cy="289177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42B13381-144F-D8B1-96B1-0CD74FAC7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47848" y="1351154"/>
                  <a:ext cx="6130243" cy="2891772"/>
                </a:xfrm>
                <a:prstGeom prst="rect">
                  <a:avLst/>
                </a:prstGeom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D9CC85F1-A30C-6D01-AC93-0BF7BDC370CD}"/>
                    </a:ext>
                  </a:extLst>
                </p:cNvPr>
                <p:cNvSpPr/>
                <p:nvPr/>
              </p:nvSpPr>
              <p:spPr>
                <a:xfrm>
                  <a:off x="6224075" y="2612572"/>
                  <a:ext cx="2040360" cy="17417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981D65-C9E9-0309-14F0-660606D5D6D7}"/>
                  </a:ext>
                </a:extLst>
              </p:cNvPr>
              <p:cNvSpPr txBox="1"/>
              <p:nvPr/>
            </p:nvSpPr>
            <p:spPr>
              <a:xfrm>
                <a:off x="8682087" y="2818424"/>
                <a:ext cx="2356701" cy="374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FF3 str2num </a:t>
                </a:r>
                <a:r>
                  <a:rPr kumimoji="1" lang="ko-Kore-KR" altLang="en-US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함수</a:t>
                </a: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EB6F63E-164F-4FDF-F92E-BA38B8A4B880}"/>
                </a:ext>
              </a:extLst>
            </p:cNvPr>
            <p:cNvSpPr/>
            <p:nvPr/>
          </p:nvSpPr>
          <p:spPr>
            <a:xfrm>
              <a:off x="6718852" y="1962073"/>
              <a:ext cx="570339" cy="1153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ECBED3-8550-8668-0EA3-36C69ABC46FE}"/>
                  </a:ext>
                </a:extLst>
              </p:cNvPr>
              <p:cNvSpPr txBox="1"/>
              <p:nvPr/>
            </p:nvSpPr>
            <p:spPr>
              <a:xfrm>
                <a:off x="1040049" y="2734079"/>
                <a:ext cx="4993457" cy="369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ore-KR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]…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ore-KR" sz="1800" i="1" dirty="0" err="1">
                        <a:latin typeface="Cambria Math" panose="02040503050406030204" pitchFamily="18" charset="0"/>
                      </a:rPr>
                      <m:t>𝑙𝑒𝑛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)] </m:t>
                    </m:r>
                  </m:oMath>
                </a14:m>
                <a:r>
                  <a:rPr kumimoji="1" lang="ko-Kore-KR" altLang="en-US" sz="18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가 아닌 </a:t>
                </a:r>
                <a14:m>
                  <m:oMath xmlns:m="http://schemas.openxmlformats.org/officeDocument/2006/math"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ore-KR" sz="1800" i="1" dirty="0" err="1">
                        <a:latin typeface="Cambria Math" panose="02040503050406030204" pitchFamily="18" charset="0"/>
                      </a:rPr>
                      <m:t>𝑙𝑒𝑛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)]…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ore-KR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ore-KR" altLang="en-US" sz="1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ECBED3-8550-8668-0EA3-36C69ABC4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49" y="2734079"/>
                <a:ext cx="4993457" cy="369332"/>
              </a:xfrm>
              <a:prstGeom prst="rect">
                <a:avLst/>
              </a:prstGeom>
              <a:blipFill>
                <a:blip r:embed="rId5"/>
                <a:stretch>
                  <a:fillRect t="-3077" b="-2307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그림 31">
            <a:extLst>
              <a:ext uri="{FF2B5EF4-FFF2-40B4-BE49-F238E27FC236}">
                <a16:creationId xmlns:a16="http://schemas.microsoft.com/office/drawing/2014/main" id="{B814A3D0-78ED-B6CD-FC5C-C58C774B2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55" y="3249256"/>
            <a:ext cx="5141719" cy="303393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24EA728-96CA-40F0-B2BF-98BE8B64B9AE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6033506" y="2885765"/>
            <a:ext cx="605937" cy="329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91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7B4EA-3EF0-69DB-ABC1-00CE25BC1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97EF2-32B3-DEA5-6780-D0CE2E92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245E11-12B7-8AA4-6F34-4C4E0B5BB432}"/>
                  </a:ext>
                </a:extLst>
              </p:cNvPr>
              <p:cNvSpPr txBox="1"/>
              <p:nvPr/>
            </p:nvSpPr>
            <p:spPr>
              <a:xfrm>
                <a:off x="480767" y="1159497"/>
                <a:ext cx="8201320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FF3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에서 사용되는 함수</a:t>
                </a:r>
                <a:r>
                  <a:rPr kumimoji="1" lang="en-US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(</a:t>
                </a:r>
                <a:r>
                  <a:rPr kumimoji="1" lang="en-US" altLang="en-US" sz="2000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num</a:t>
                </a:r>
                <a:r>
                  <a:rPr kumimoji="1" lang="en-US" altLang="en-US" sz="2000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anose="05000000000000000000" pitchFamily="2" charset="2"/>
                  </a:rPr>
                  <a:t>string</a:t>
                </a:r>
                <a:r>
                  <a:rPr kumimoji="1" lang="en-US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anose="05000000000000000000" pitchFamily="2" charset="2"/>
                  </a:rPr>
                  <a:t>)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𝑅𝐸𝑉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kumimoji="1" lang="en-US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num2str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함수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숫자를 역순으로 나열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10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진수에서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𝑅𝐸𝑉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13579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=97531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245E11-12B7-8AA4-6F34-4C4E0B5BB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159497"/>
                <a:ext cx="8201320" cy="1692771"/>
              </a:xfrm>
              <a:prstGeom prst="rect">
                <a:avLst/>
              </a:prstGeom>
              <a:blipFill>
                <a:blip r:embed="rId2"/>
                <a:stretch>
                  <a:fillRect l="-6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6CA66BF-B575-0E61-AE28-B95645F2B278}"/>
              </a:ext>
            </a:extLst>
          </p:cNvPr>
          <p:cNvSpPr txBox="1"/>
          <p:nvPr/>
        </p:nvSpPr>
        <p:spPr>
          <a:xfrm>
            <a:off x="8682087" y="2818424"/>
            <a:ext cx="2356701" cy="37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FF3 str2num </a:t>
            </a:r>
            <a:r>
              <a:rPr kumimoji="1" lang="ko-Kore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2FD8F-87FF-1BD5-5DEB-62B5C6B1A664}"/>
              </a:ext>
            </a:extLst>
          </p:cNvPr>
          <p:cNvSpPr txBox="1"/>
          <p:nvPr/>
        </p:nvSpPr>
        <p:spPr>
          <a:xfrm>
            <a:off x="9624188" y="6029875"/>
            <a:ext cx="2356701" cy="37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</a:t>
            </a:r>
            <a:r>
              <a:rPr kumimoji="1"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1" lang="en-US" altLang="ko-Kore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str2num </a:t>
            </a:r>
            <a:r>
              <a:rPr kumimoji="1" lang="ko-Kore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732FC3-A0D9-3FEB-C2AE-448F4D2A06B1}"/>
              </a:ext>
            </a:extLst>
          </p:cNvPr>
          <p:cNvGrpSpPr/>
          <p:nvPr/>
        </p:nvGrpSpPr>
        <p:grpSpPr>
          <a:xfrm>
            <a:off x="6986425" y="4189449"/>
            <a:ext cx="4302960" cy="2662847"/>
            <a:chOff x="6454025" y="4146595"/>
            <a:chExt cx="4302960" cy="266284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C96B64A-38F0-2530-7C60-B17CA9035594}"/>
                </a:ext>
              </a:extLst>
            </p:cNvPr>
            <p:cNvGrpSpPr/>
            <p:nvPr/>
          </p:nvGrpSpPr>
          <p:grpSpPr>
            <a:xfrm>
              <a:off x="6454025" y="4146595"/>
              <a:ext cx="4254245" cy="2662847"/>
              <a:chOff x="3654264" y="4160935"/>
              <a:chExt cx="4254245" cy="266284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8F0D916-B730-5A65-8B57-16B609989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4264" y="4160935"/>
                <a:ext cx="4254245" cy="2662847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2618CDA-3FCE-E686-C06E-DB4F450ECD81}"/>
                  </a:ext>
                </a:extLst>
              </p:cNvPr>
              <p:cNvSpPr/>
              <p:nvPr/>
            </p:nvSpPr>
            <p:spPr>
              <a:xfrm>
                <a:off x="3972649" y="5533377"/>
                <a:ext cx="1579159" cy="13885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E3E6F6-32CC-C0C4-6D21-3B84BF94F917}"/>
                </a:ext>
              </a:extLst>
            </p:cNvPr>
            <p:cNvSpPr txBox="1"/>
            <p:nvPr/>
          </p:nvSpPr>
          <p:spPr>
            <a:xfrm>
              <a:off x="8400284" y="5409680"/>
              <a:ext cx="2356701" cy="374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FF</a:t>
              </a:r>
              <a:r>
                <a:rPr kumimoji="1" lang="en-US" altLang="ko-KR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r>
                <a:rPr kumimoji="1" lang="en-US" altLang="ko-Kore-KR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num2str </a:t>
              </a:r>
              <a:r>
                <a:rPr kumimoji="1" lang="ko-Kore-KR" altLang="en-US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함수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89369C9-21E4-99BC-2A1E-581A30B0028C}"/>
              </a:ext>
            </a:extLst>
          </p:cNvPr>
          <p:cNvGrpSpPr/>
          <p:nvPr/>
        </p:nvGrpSpPr>
        <p:grpSpPr>
          <a:xfrm>
            <a:off x="6693773" y="1337127"/>
            <a:ext cx="5060479" cy="2822360"/>
            <a:chOff x="6592081" y="1479314"/>
            <a:chExt cx="4680201" cy="246417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6FF0FA6-2F3F-ACA7-E3A3-B41D13F2C143}"/>
                </a:ext>
              </a:extLst>
            </p:cNvPr>
            <p:cNvGrpSpPr/>
            <p:nvPr/>
          </p:nvGrpSpPr>
          <p:grpSpPr>
            <a:xfrm>
              <a:off x="6592081" y="1479314"/>
              <a:ext cx="4680201" cy="2464179"/>
              <a:chOff x="6152080" y="1351153"/>
              <a:chExt cx="5443959" cy="375929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9627BA5-91FC-427A-DDD8-9EE3A765C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2080" y="1351153"/>
                <a:ext cx="5443959" cy="3759295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A6836C-CEA3-1075-FF5F-CFAA50CEA79F}"/>
                  </a:ext>
                </a:extLst>
              </p:cNvPr>
              <p:cNvSpPr/>
              <p:nvPr/>
            </p:nvSpPr>
            <p:spPr>
              <a:xfrm>
                <a:off x="6458670" y="3230801"/>
                <a:ext cx="1717931" cy="14658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B12133-7F56-9532-7A8E-9A26DCA5187C}"/>
                </a:ext>
              </a:extLst>
            </p:cNvPr>
            <p:cNvSpPr txBox="1"/>
            <p:nvPr/>
          </p:nvSpPr>
          <p:spPr>
            <a:xfrm>
              <a:off x="8574197" y="2598214"/>
              <a:ext cx="2356701" cy="32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FF3 num2str </a:t>
              </a:r>
              <a:r>
                <a:rPr kumimoji="1" lang="ko-Kore-KR" altLang="en-US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함수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C4E802-526A-835A-EE94-C425817A3DD2}"/>
                  </a:ext>
                </a:extLst>
              </p:cNvPr>
              <p:cNvSpPr txBox="1"/>
              <p:nvPr/>
            </p:nvSpPr>
            <p:spPr>
              <a:xfrm>
                <a:off x="1090542" y="2823999"/>
                <a:ext cx="4993457" cy="369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𝑙𝑒𝑛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)]…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ko-Kore-KR" altLang="en-US" sz="18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가 아닌 </a:t>
                </a:r>
                <a14:m>
                  <m:oMath xmlns:m="http://schemas.openxmlformats.org/officeDocument/2006/math"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]…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ko-Kore-KR" sz="18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𝑙𝑒𝑛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kumimoji="1" lang="ko-Kore-KR" altLang="en-US" sz="1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C4E802-526A-835A-EE94-C425817A3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42" y="2823999"/>
                <a:ext cx="4993457" cy="369332"/>
              </a:xfrm>
              <a:prstGeom prst="rect">
                <a:avLst/>
              </a:prstGeom>
              <a:blipFill>
                <a:blip r:embed="rId5"/>
                <a:stretch>
                  <a:fillRect t="-1515" b="-2121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69A4051B-DF73-9EF4-0A81-C0069E923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11" y="3346519"/>
            <a:ext cx="5141719" cy="303393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980717-2027-46F8-A021-3E4500CD61EA}"/>
              </a:ext>
            </a:extLst>
          </p:cNvPr>
          <p:cNvCxnSpPr>
            <a:cxnSpLocks/>
            <a:stCxn id="28" idx="3"/>
            <a:endCxn id="16" idx="1"/>
          </p:cNvCxnSpPr>
          <p:nvPr/>
        </p:nvCxnSpPr>
        <p:spPr>
          <a:xfrm flipV="1">
            <a:off x="6083999" y="2803331"/>
            <a:ext cx="894767" cy="205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B7F4C5-A850-45D7-B4A6-888B634CD51C}"/>
              </a:ext>
            </a:extLst>
          </p:cNvPr>
          <p:cNvSpPr/>
          <p:nvPr/>
        </p:nvSpPr>
        <p:spPr>
          <a:xfrm>
            <a:off x="7085169" y="1342940"/>
            <a:ext cx="644898" cy="110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02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5552C-C6D6-E90C-BC6E-594185C2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7A810-081E-7392-B4ED-CB4A52B5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알고리즘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BC58C0-3E58-86CD-AAC5-D1047862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01" y="2960064"/>
            <a:ext cx="4305300" cy="2552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F17A3B-67A2-8C52-000E-3AF96372FAEE}"/>
                  </a:ext>
                </a:extLst>
              </p:cNvPr>
              <p:cNvSpPr txBox="1"/>
              <p:nvPr/>
            </p:nvSpPr>
            <p:spPr>
              <a:xfrm>
                <a:off x="480767" y="1159497"/>
                <a:ext cx="8201320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</a:t>
                </a:r>
                <a:r>
                  <a:rPr kumimoji="1" lang="en-US" altLang="ko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3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에서 사용되는 함수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𝑅𝐸𝑉𝐵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바이트를 역순으로 나열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𝑅𝐸𝑉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[3]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F17A3B-67A2-8C52-000E-3AF96372F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159497"/>
                <a:ext cx="8201320" cy="1692771"/>
              </a:xfrm>
              <a:prstGeom prst="rect">
                <a:avLst/>
              </a:prstGeom>
              <a:blipFill>
                <a:blip r:embed="rId3"/>
                <a:stretch>
                  <a:fillRect l="-6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FACF618-B18B-FFD5-E8AF-01511F3BB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45" y="2960064"/>
            <a:ext cx="7079439" cy="243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5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0EF6B-94E3-1442-F4EB-3FD0F93E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7406E-21B6-B119-363A-521364E7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</a:t>
            </a:r>
            <a:r>
              <a:rPr kumimoji="1" lang="en-US" altLang="ko-KR" dirty="0"/>
              <a:t>, FF3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형태 보존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5CD94-0D74-0363-A265-8CA7B12BC50E}"/>
              </a:ext>
            </a:extLst>
          </p:cNvPr>
          <p:cNvSpPr txBox="1"/>
          <p:nvPr/>
        </p:nvSpPr>
        <p:spPr>
          <a:xfrm>
            <a:off x="411920" y="1113339"/>
            <a:ext cx="11182147" cy="465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변환</a:t>
            </a:r>
            <a:r>
              <a:rPr kumimoji="1"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 별 모듈러 연산</a:t>
            </a:r>
            <a:r>
              <a:rPr kumimoji="1"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PRF</a:t>
            </a:r>
            <a:r>
              <a:rPr kumimoji="1"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조합으로 형식 유지 암호화 수행</a:t>
            </a:r>
            <a:endParaRPr kumimoji="1" lang="en-US" altLang="ko-Kore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변환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값이 지정된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adix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범위 내에서 유지되도록 제한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원래 형식을 암호문에 반영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 별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모듈러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연산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라운드에서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모듈러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연산을 통해 암호문이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범위를 벗어나지 않도록 제한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라운드의 연산 결과를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나눈 나머지로 변환하여 형식 유지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PRF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통한 형식 유지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결합한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PRF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각 라운드에서의 변환을 제어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AES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통해 생성됨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하위 블록을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범위 내에서 변환 가능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PRF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각 라운드마다 달라짐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암호문에 보안성을 부여하면서도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형식 유지 가능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85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B43F4F4-631A-18E0-1A86-80B133F19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형태 보존 암호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CD89F0-B8D0-147F-CEFD-4CA9A5C3B5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FF1, FF3 </a:t>
            </a:r>
            <a:r>
              <a:rPr lang="ko-KR" altLang="en-US" dirty="0"/>
              <a:t>알고리즘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ED4B92-6F47-9615-6F33-63E7CF4C74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알고리즘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2FECE6-9972-1F89-3CDD-F1AD2083E85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ko-KR" altLang="en-US" dirty="0"/>
              <a:t>최적 구현</a:t>
            </a:r>
            <a:r>
              <a:rPr lang="en-US" altLang="ko-KR" dirty="0"/>
              <a:t>, </a:t>
            </a:r>
            <a:r>
              <a:rPr lang="ko-KR" altLang="en-US" dirty="0"/>
              <a:t>차분 분석 연구 동향</a:t>
            </a:r>
          </a:p>
        </p:txBody>
      </p:sp>
    </p:spTree>
    <p:extLst>
      <p:ext uri="{BB962C8B-B14F-4D97-AF65-F5344CB8AC3E}">
        <p14:creationId xmlns:p14="http://schemas.microsoft.com/office/powerpoint/2010/main" val="316861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04A30-129C-53B1-A10B-3576A7F1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0F57-40AE-9ECF-A63F-0C09A99D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</a:t>
            </a:r>
            <a:r>
              <a:rPr kumimoji="1" lang="en-US" altLang="ko-KR" dirty="0"/>
              <a:t>, FF3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형태 보존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4FC1F-8906-97FD-AB6F-F3B6A44A9552}"/>
              </a:ext>
            </a:extLst>
          </p:cNvPr>
          <p:cNvSpPr txBox="1"/>
          <p:nvPr/>
        </p:nvSpPr>
        <p:spPr>
          <a:xfrm>
            <a:off x="411920" y="1113339"/>
            <a:ext cx="11182147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변환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값이 지정된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adix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범위 내에서 유지되도록 제한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원래 형식을 암호문에 반영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str2num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함수와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num2str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함수에서 수행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str2num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평문을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숫자로 변환하는 함수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BN_set_word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통해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설정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BN_mul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BN_add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통해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숫자 변환 수행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    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각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자릿값이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범위 안에서 제한되도록 보장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num2str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암호화된 숫자를 원래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맞는 문자열 형태로 복원하는 함수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BN_div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통해 숫자를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라딕스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기반으로 나눔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자릿수 복구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BN_get_word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통해 복구한 각 자릿수를 저장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E7E839-C413-402D-AB55-B669F7602779}"/>
              </a:ext>
            </a:extLst>
          </p:cNvPr>
          <p:cNvGrpSpPr/>
          <p:nvPr/>
        </p:nvGrpSpPr>
        <p:grpSpPr>
          <a:xfrm>
            <a:off x="8555404" y="4384624"/>
            <a:ext cx="3636596" cy="2397176"/>
            <a:chOff x="8439806" y="4384624"/>
            <a:chExt cx="3752194" cy="2473376"/>
          </a:xfrm>
        </p:grpSpPr>
        <p:pic>
          <p:nvPicPr>
            <p:cNvPr id="9" name="그림 8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14D1DFB5-97B8-7132-1AF8-AB45CF83E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27"/>
            <a:stretch/>
          </p:blipFill>
          <p:spPr>
            <a:xfrm>
              <a:off x="8439806" y="4384624"/>
              <a:ext cx="3752194" cy="247337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0CFF4C-FD88-DE83-BD80-A222DBDCD345}"/>
                </a:ext>
              </a:extLst>
            </p:cNvPr>
            <p:cNvSpPr/>
            <p:nvPr/>
          </p:nvSpPr>
          <p:spPr>
            <a:xfrm>
              <a:off x="8800676" y="5809595"/>
              <a:ext cx="1278745" cy="328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25FD8A-C0AC-43C4-9118-CA6E045A684A}"/>
              </a:ext>
            </a:extLst>
          </p:cNvPr>
          <p:cNvGrpSpPr/>
          <p:nvPr/>
        </p:nvGrpSpPr>
        <p:grpSpPr>
          <a:xfrm>
            <a:off x="7668654" y="2197367"/>
            <a:ext cx="4523346" cy="1942834"/>
            <a:chOff x="7157544" y="2078833"/>
            <a:chExt cx="5034456" cy="2162362"/>
          </a:xfrm>
        </p:grpSpPr>
        <p:pic>
          <p:nvPicPr>
            <p:cNvPr id="7" name="그림 6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453161AC-98BE-6F9A-56C2-BEC2FBA7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7544" y="2078833"/>
              <a:ext cx="5034456" cy="216236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DDE995-4BA2-5190-7194-03899230968B}"/>
                </a:ext>
              </a:extLst>
            </p:cNvPr>
            <p:cNvSpPr/>
            <p:nvPr/>
          </p:nvSpPr>
          <p:spPr>
            <a:xfrm>
              <a:off x="7544690" y="3397470"/>
              <a:ext cx="1126343" cy="247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507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1F0F1-8C5C-72A5-C4FE-A735E8AC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D56C0DA-DB92-979D-4AF6-6FBA3BB9C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46" y="3106734"/>
            <a:ext cx="3726354" cy="35435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928A4F-F5A2-6EED-64B4-DC441773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</a:t>
            </a:r>
            <a:r>
              <a:rPr kumimoji="1" lang="en-US" altLang="ko-KR" dirty="0"/>
              <a:t>, FF3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형태 보존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65883-353B-0CBE-347A-886A4F02953C}"/>
              </a:ext>
            </a:extLst>
          </p:cNvPr>
          <p:cNvSpPr txBox="1"/>
          <p:nvPr/>
        </p:nvSpPr>
        <p:spPr>
          <a:xfrm>
            <a:off x="411920" y="1113339"/>
            <a:ext cx="11182147" cy="513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 별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모듈러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연산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라운드에서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모듈러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연산을 통해 암호문이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범위를 벗어나지 않도록 제한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라운드의 연산 결과를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나눈 나머지로 변환하여 형식 유지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BN_mod_add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BN_mod_sub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 별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모듈러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연산 수행 함수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덧셈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뺄셈 결과를 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qpow_u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qpow_v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나눈 나머지를 반환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qpow_u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qpow_v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블록의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제곱 값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라운드에서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제곱만큼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모듈러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연산 수행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    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각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자릿값이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범위 안에서 제한되도록 보장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라운드에서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제곱만큼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모듈러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연산 수행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830B42-8A6B-27F2-AD24-D79DD6B72FDB}"/>
              </a:ext>
            </a:extLst>
          </p:cNvPr>
          <p:cNvSpPr/>
          <p:nvPr/>
        </p:nvSpPr>
        <p:spPr>
          <a:xfrm>
            <a:off x="8621565" y="5123157"/>
            <a:ext cx="3349718" cy="373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16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3201-8732-2F44-A236-5F90C520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8D698-3E38-346C-FEFF-78E361DD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</a:t>
            </a:r>
            <a:r>
              <a:rPr kumimoji="1" lang="en-US" altLang="ko-KR" dirty="0"/>
              <a:t>, FF3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형태 보존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B1E86-8C0F-2AD5-F377-30726663428E}"/>
              </a:ext>
            </a:extLst>
          </p:cNvPr>
          <p:cNvSpPr txBox="1"/>
          <p:nvPr/>
        </p:nvSpPr>
        <p:spPr>
          <a:xfrm>
            <a:off x="411920" y="1113339"/>
            <a:ext cx="11182147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PRF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통한 형식 유지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결합한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PRF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각 라운드에서의 변환을 제어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AES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통해 생성됨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하위 블록을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범위 내에서 변환 가능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AES_encrypt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PRF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AES_encrypt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이용해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P||Q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값을 입력으로 하여 생성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 라운드마다 새로운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PRF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생성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PRF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결과는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R, S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변수에 저장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형식 유지와 보안성 동시 제공이 핵심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3511F8-C47D-4D95-926D-7856A920E2AC}"/>
              </a:ext>
            </a:extLst>
          </p:cNvPr>
          <p:cNvGrpSpPr/>
          <p:nvPr/>
        </p:nvGrpSpPr>
        <p:grpSpPr>
          <a:xfrm>
            <a:off x="8450117" y="3429000"/>
            <a:ext cx="3668630" cy="3390586"/>
            <a:chOff x="7788164" y="2832943"/>
            <a:chExt cx="4130347" cy="3817310"/>
          </a:xfrm>
        </p:grpSpPr>
        <p:pic>
          <p:nvPicPr>
            <p:cNvPr id="12" name="그림 11" descr="텍스트, 스크린샷, 소프트웨어, 폰트이(가) 표시된 사진&#10;&#10;자동 생성된 설명">
              <a:extLst>
                <a:ext uri="{FF2B5EF4-FFF2-40B4-BE49-F238E27FC236}">
                  <a16:creationId xmlns:a16="http://schemas.microsoft.com/office/drawing/2014/main" id="{2F8791A9-0436-4080-3DAA-E2A7C152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164" y="2832943"/>
              <a:ext cx="4130347" cy="381731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DE691D-9FEF-07C7-0EA7-D9743AA32BC9}"/>
                </a:ext>
              </a:extLst>
            </p:cNvPr>
            <p:cNvSpPr/>
            <p:nvPr/>
          </p:nvSpPr>
          <p:spPr>
            <a:xfrm>
              <a:off x="8049187" y="5199645"/>
              <a:ext cx="2009213" cy="1238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019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E91B3-C301-06D7-FD44-B9212385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 </a:t>
            </a:r>
            <a:r>
              <a:rPr kumimoji="1" lang="ko-Kore-KR" altLang="en-US" dirty="0"/>
              <a:t>구현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870192-6B5A-6A4F-AAEE-20395E9C3693}"/>
              </a:ext>
            </a:extLst>
          </p:cNvPr>
          <p:cNvGrpSpPr/>
          <p:nvPr/>
        </p:nvGrpSpPr>
        <p:grpSpPr>
          <a:xfrm>
            <a:off x="642224" y="2734079"/>
            <a:ext cx="5380466" cy="3599748"/>
            <a:chOff x="6096000" y="1662144"/>
            <a:chExt cx="5777255" cy="38601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BAF2D1-2728-2213-CBC6-4461CE769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662144"/>
              <a:ext cx="5777255" cy="386019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DA68F1E-30E1-5BA9-2AC2-F4198CEBA48A}"/>
                </a:ext>
              </a:extLst>
            </p:cNvPr>
            <p:cNvSpPr/>
            <p:nvPr/>
          </p:nvSpPr>
          <p:spPr>
            <a:xfrm>
              <a:off x="6096000" y="1916754"/>
              <a:ext cx="5012333" cy="8157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E048C5-50AD-D7C7-4B6B-89D6474CE9AC}"/>
                  </a:ext>
                </a:extLst>
              </p:cNvPr>
              <p:cNvSpPr txBox="1"/>
              <p:nvPr/>
            </p:nvSpPr>
            <p:spPr>
              <a:xfrm>
                <a:off x="525213" y="1133371"/>
                <a:ext cx="1099495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 c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코드 분석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숫자 문자열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는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나뉨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짝수인 경우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𝐿𝐸𝑁</m:t>
                    </m:r>
                    <m:d>
                      <m:d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𝐿𝐸𝑁</m:t>
                    </m:r>
                    <m:d>
                      <m:d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홀수인 경우 </a:t>
                </a:r>
                <a14:m>
                  <m:oMath xmlns:m="http://schemas.openxmlformats.org/officeDocument/2006/math">
                    <m:r>
                      <a:rPr kumimoji="1" lang="ko-Kore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𝐿𝐸𝑁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𝐿𝐸𝑁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) −1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바이트 길이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정의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E048C5-50AD-D7C7-4B6B-89D6474CE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13" y="1133371"/>
                <a:ext cx="10994953" cy="1384995"/>
              </a:xfrm>
              <a:prstGeom prst="rect">
                <a:avLst/>
              </a:prstGeom>
              <a:blipFill>
                <a:blip r:embed="rId3"/>
                <a:stretch>
                  <a:fillRect l="-499" b="-7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B8540D8F-1A9B-1D7F-A26E-CEBD8AB56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311" y="2453988"/>
            <a:ext cx="5687395" cy="436373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3C579BA-6A57-4BD1-B85A-5EDBE61A08F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10304" y="3369733"/>
            <a:ext cx="859007" cy="1266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68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3DC5-4514-AF0B-39ED-8385B6B2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F5F53-03FB-523D-FC60-BE9ED3D0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 </a:t>
            </a:r>
            <a:r>
              <a:rPr kumimoji="1" lang="ko-Kore-KR" altLang="en-US" dirty="0"/>
              <a:t>구현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4CC931-063F-2408-9E97-944D296B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916" y="1498097"/>
            <a:ext cx="3772366" cy="535990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D345930-ECDD-DB06-740D-772696E1373E}"/>
              </a:ext>
            </a:extLst>
          </p:cNvPr>
          <p:cNvGrpSpPr/>
          <p:nvPr/>
        </p:nvGrpSpPr>
        <p:grpSpPr>
          <a:xfrm>
            <a:off x="864003" y="2599215"/>
            <a:ext cx="5777255" cy="3860197"/>
            <a:chOff x="4229810" y="1289785"/>
            <a:chExt cx="5777255" cy="38601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FF59AB-759E-F198-1FF3-BF9498157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810" y="1289785"/>
              <a:ext cx="5777255" cy="386019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7BFD9A-FDBB-CC8C-7C66-D4801D793D02}"/>
                </a:ext>
              </a:extLst>
            </p:cNvPr>
            <p:cNvSpPr/>
            <p:nvPr/>
          </p:nvSpPr>
          <p:spPr>
            <a:xfrm>
              <a:off x="4229811" y="2379846"/>
              <a:ext cx="5356952" cy="2382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478B67-B6F7-CFB4-70DB-F0F4235D263D}"/>
                  </a:ext>
                </a:extLst>
              </p:cNvPr>
              <p:cNvSpPr txBox="1"/>
              <p:nvPr/>
            </p:nvSpPr>
            <p:spPr>
              <a:xfrm>
                <a:off x="480767" y="1159497"/>
                <a:ext cx="755362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 c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코드 분석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함수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𝑃𝑅𝐹</m:t>
                    </m:r>
                  </m:oMath>
                </a14:m>
                <a:r>
                  <a:rPr lang="en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(Pseudo-Random Function)</a:t>
                </a:r>
                <a:r>
                  <a:rPr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사용되는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값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정의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고정된 값으로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암호화 과정의 시작점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478B67-B6F7-CFB4-70DB-F0F4235D2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159497"/>
                <a:ext cx="7553624" cy="1107996"/>
              </a:xfrm>
              <a:prstGeom prst="rect">
                <a:avLst/>
              </a:prstGeom>
              <a:blipFill>
                <a:blip r:embed="rId4"/>
                <a:stretch>
                  <a:fillRect l="-726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D4BD29-E323-4E61-A669-E5DA59FD5A10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6220956" y="3808389"/>
            <a:ext cx="2025960" cy="3696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92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8B752-BFCB-195E-D595-7A6A92D3A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 </a:t>
            </a:r>
            <a:r>
              <a:rPr kumimoji="1" lang="ko-Kore-KR" altLang="en-US" dirty="0"/>
              <a:t>구현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E9B544-31B1-F716-6A06-9F507E1023F0}"/>
              </a:ext>
            </a:extLst>
          </p:cNvPr>
          <p:cNvGrpSpPr/>
          <p:nvPr/>
        </p:nvGrpSpPr>
        <p:grpSpPr>
          <a:xfrm>
            <a:off x="940632" y="2698381"/>
            <a:ext cx="5054816" cy="3485604"/>
            <a:chOff x="6414745" y="1848165"/>
            <a:chExt cx="5777255" cy="38601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A2AB3D-C6C7-9A40-FCBF-E3E164DEC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4745" y="1848165"/>
              <a:ext cx="5777255" cy="3860197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5122B03-99E1-261F-78A7-2536D353E4AA}"/>
                </a:ext>
              </a:extLst>
            </p:cNvPr>
            <p:cNvSpPr/>
            <p:nvPr/>
          </p:nvSpPr>
          <p:spPr>
            <a:xfrm>
              <a:off x="6414745" y="3147461"/>
              <a:ext cx="5777255" cy="6244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57B6BB-02A3-1660-3AA4-80244B6C6157}"/>
                  </a:ext>
                </a:extLst>
              </p:cNvPr>
              <p:cNvSpPr txBox="1"/>
              <p:nvPr/>
            </p:nvSpPr>
            <p:spPr>
              <a:xfrm>
                <a:off x="480767" y="1159497"/>
                <a:ext cx="871460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 c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코드 분석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: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현재 라운드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문자열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인코딩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𝑖𝑖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고정 블록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와 이진 문자열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결합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𝑃𝑅𝐹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함수 적용 하여 블록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생성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의사난수생성함수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𝑃𝑅𝐹</m:t>
                    </m:r>
                  </m:oMath>
                </a14:m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에서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AES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사용 </a:t>
                </a:r>
                <a:endParaRPr kumimoji="1" lang="ko-Kore-KR" altLang="en-US" sz="2000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57B6BB-02A3-1660-3AA4-80244B6C6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159497"/>
                <a:ext cx="8714604" cy="1384995"/>
              </a:xfrm>
              <a:prstGeom prst="rect">
                <a:avLst/>
              </a:prstGeom>
              <a:blipFill>
                <a:blip r:embed="rId4"/>
                <a:stretch>
                  <a:fillRect l="-630" b="-7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ED1EB8FC-3744-5C18-EC34-68E19B361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690" y="2338079"/>
            <a:ext cx="4445500" cy="437872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78334E-B8AB-4BCF-A434-0144A09F3081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995448" y="4153505"/>
            <a:ext cx="739242" cy="373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277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0D90F-7D97-A523-2081-940B4C12B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4570E-1B1F-14CF-124F-4300556E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 </a:t>
            </a:r>
            <a:r>
              <a:rPr kumimoji="1" lang="ko-Kore-KR" altLang="en-US" dirty="0"/>
              <a:t>구현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09FC13-D3C3-AA92-2CE3-6B37D9F2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194" y="2371749"/>
            <a:ext cx="4338886" cy="42829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D364D60-E1C7-CC7C-792C-90C76618889C}"/>
              </a:ext>
            </a:extLst>
          </p:cNvPr>
          <p:cNvGrpSpPr/>
          <p:nvPr/>
        </p:nvGrpSpPr>
        <p:grpSpPr>
          <a:xfrm>
            <a:off x="688964" y="2583100"/>
            <a:ext cx="5777255" cy="3860197"/>
            <a:chOff x="6002825" y="1217362"/>
            <a:chExt cx="5777255" cy="38601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4F6F7D-D6E7-271E-1514-463712096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2825" y="1217362"/>
              <a:ext cx="5777255" cy="386019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F268B0-F65F-4AF6-9E8A-B596B289AB28}"/>
                </a:ext>
              </a:extLst>
            </p:cNvPr>
            <p:cNvSpPr/>
            <p:nvPr/>
          </p:nvSpPr>
          <p:spPr>
            <a:xfrm>
              <a:off x="6414745" y="3147462"/>
              <a:ext cx="5365335" cy="423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6040FE-8BAC-BD52-F9C7-1724F29C6EBD}"/>
                  </a:ext>
                </a:extLst>
              </p:cNvPr>
              <p:cNvSpPr txBox="1"/>
              <p:nvPr/>
            </p:nvSpPr>
            <p:spPr>
              <a:xfrm>
                <a:off x="480766" y="1159496"/>
                <a:ext cx="1136815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 c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코드 분석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𝑖𝑖𝑖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: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생성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– </a:t>
                </a: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블록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바이트로 자르거나 확장하여 바이트 문자열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생성 </a:t>
                </a:r>
                <a:endParaRPr kumimoji="1" lang="en-US" altLang="ko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라운드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출력 결과 </a:t>
                </a:r>
                <a:endParaRPr kumimoji="1" lang="ko-Kore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6040FE-8BAC-BD52-F9C7-1724F29C6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6"/>
                <a:ext cx="11368159" cy="1107996"/>
              </a:xfrm>
              <a:prstGeom prst="rect">
                <a:avLst/>
              </a:prstGeom>
              <a:blipFill>
                <a:blip r:embed="rId4"/>
                <a:stretch>
                  <a:fillRect l="-483" b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7DB7E76-3642-4774-B9B6-D251EB34B99C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6466219" y="4513199"/>
            <a:ext cx="974975" cy="2117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516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FB91-FB0C-5CB4-2E8F-FEA6D9307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D2C36-4654-53DD-5D63-F80C026A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 </a:t>
            </a:r>
            <a:r>
              <a:rPr kumimoji="1" lang="ko-Kore-KR" altLang="en-US" dirty="0"/>
              <a:t>구현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848357-F901-77D9-59B0-8B377FAB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933" y="2951192"/>
            <a:ext cx="5414521" cy="379638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CA3B8EF-EA38-51A4-F9F1-9EAB21830BC7}"/>
              </a:ext>
            </a:extLst>
          </p:cNvPr>
          <p:cNvGrpSpPr/>
          <p:nvPr/>
        </p:nvGrpSpPr>
        <p:grpSpPr>
          <a:xfrm>
            <a:off x="526260" y="3061611"/>
            <a:ext cx="5200845" cy="3575549"/>
            <a:chOff x="6002825" y="1841513"/>
            <a:chExt cx="5843660" cy="38601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CB7003-BCC7-B9E0-5D72-E331722A2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2825" y="1841513"/>
              <a:ext cx="5777255" cy="386019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4EB451-A44C-E9D8-DA19-17EB3E54AD11}"/>
                </a:ext>
              </a:extLst>
            </p:cNvPr>
            <p:cNvSpPr/>
            <p:nvPr/>
          </p:nvSpPr>
          <p:spPr>
            <a:xfrm>
              <a:off x="6414745" y="4195122"/>
              <a:ext cx="5431740" cy="15065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64EE3E-EEC4-1F47-72C0-0E1A4D5410A5}"/>
                  </a:ext>
                </a:extLst>
              </p:cNvPr>
              <p:cNvSpPr txBox="1"/>
              <p:nvPr/>
            </p:nvSpPr>
            <p:spPr>
              <a:xfrm>
                <a:off x="480766" y="1159497"/>
                <a:ext cx="1206631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 c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코드 분석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𝑖𝑣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바이트 문자열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숫자로 변환하여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y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생성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𝐵𝑁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𝑏𝑖𝑛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𝑏𝑛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함수 사용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6 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𝑣𝑖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문자열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숫자로 변환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후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𝑎𝑑𝑑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결과는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𝑟𝑎𝑑𝑖</m:t>
                    </m:r>
                    <m:sSup>
                      <m:sSup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모듈러 연산을 수행하여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 저장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     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𝑠𝑡𝑟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𝑛𝑢𝑚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함수 사용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i="1" dirty="0" err="1">
                        <a:latin typeface="Cambria Math" panose="02040503050406030204" pitchFamily="18" charset="0"/>
                      </a:rPr>
                      <m:t>𝐵𝑁</m:t>
                    </m:r>
                    <m:r>
                      <a:rPr kumimoji="1" lang="en-US" altLang="ko-KR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ko-KR" i="1" dirty="0" err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ko-KR" i="1" dirty="0" err="1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함수 사용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kumimoji="1" lang="ko-Kore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𝑣𝑖𝑖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숫자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문자열로 변환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𝑛𝑢𝑚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𝑠𝑡𝑟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함수 사용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kumimoji="1" lang="ko-Kore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𝑣𝑖𝑖𝑖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-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𝑖𝑥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다음 라운드를 위해 부분 문자열 변경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endParaRPr kumimoji="1" lang="ko-Kore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64EE3E-EEC4-1F47-72C0-0E1A4D54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7"/>
                <a:ext cx="12066310" cy="224676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AE8FA2-03C8-4171-943E-E771B774A1FC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5727105" y="4849386"/>
            <a:ext cx="923828" cy="1090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772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A7B42-395D-7F50-97CA-65A286ACA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0739E-1F67-E7D9-E66C-F25D94C5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</a:t>
            </a:r>
            <a:r>
              <a:rPr kumimoji="1" lang="en-US" altLang="ko-KR" dirty="0"/>
              <a:t>3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구현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294ADB1-04C9-232F-010F-B6725BE98889}"/>
              </a:ext>
            </a:extLst>
          </p:cNvPr>
          <p:cNvGrpSpPr/>
          <p:nvPr/>
        </p:nvGrpSpPr>
        <p:grpSpPr>
          <a:xfrm>
            <a:off x="950877" y="3164966"/>
            <a:ext cx="5276283" cy="3052354"/>
            <a:chOff x="4351220" y="1832209"/>
            <a:chExt cx="6819900" cy="38481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58167D-3F5C-6C31-0FA6-EBA43E395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220" y="1832209"/>
              <a:ext cx="6819900" cy="38481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C8F865E-B6E3-19E2-9F40-C8D445E6EE92}"/>
                </a:ext>
              </a:extLst>
            </p:cNvPr>
            <p:cNvSpPr/>
            <p:nvPr/>
          </p:nvSpPr>
          <p:spPr>
            <a:xfrm>
              <a:off x="4351220" y="2104780"/>
              <a:ext cx="4186388" cy="7924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CC8696-8E5F-7EC1-3DBF-F0D9467923BC}"/>
                  </a:ext>
                </a:extLst>
              </p:cNvPr>
              <p:cNvSpPr txBox="1"/>
              <p:nvPr/>
            </p:nvSpPr>
            <p:spPr>
              <a:xfrm>
                <a:off x="480766" y="1159497"/>
                <a:ext cx="12066310" cy="19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</a:t>
                </a:r>
                <a:r>
                  <a:rPr kumimoji="1" lang="en-US" altLang="ko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3</a:t>
                </a: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c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코드 분석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숫자 문자열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는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나뉨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𝑇𝑤𝑒𝑎𝑘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또한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-bit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씩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나뉨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짝수인 경우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𝐿𝐸𝑁</m:t>
                    </m:r>
                    <m:d>
                      <m:d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𝐿𝐸𝑁</m:t>
                    </m:r>
                    <m:d>
                      <m:d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홀수인 경우 </a:t>
                </a:r>
                <a14:m>
                  <m:oMath xmlns:m="http://schemas.openxmlformats.org/officeDocument/2006/math">
                    <m:r>
                      <a:rPr kumimoji="1" lang="ko-Kore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𝐿𝐸𝑁</m:t>
                    </m:r>
                    <m:d>
                      <m:d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𝐿𝐸𝑁</m:t>
                    </m:r>
                    <m:d>
                      <m:d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CC8696-8E5F-7EC1-3DBF-F0D946792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7"/>
                <a:ext cx="12066310" cy="1969770"/>
              </a:xfrm>
              <a:prstGeom prst="rect">
                <a:avLst/>
              </a:prstGeom>
              <a:blipFill>
                <a:blip r:embed="rId3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83EE3FCF-5B5A-5AFD-F137-20FDED762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27" y="2752707"/>
            <a:ext cx="5185771" cy="397387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900196C-313C-4210-B268-041791DADE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89717" y="3695452"/>
            <a:ext cx="2234910" cy="5632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26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6C535-166D-7AE5-FC4D-AF6C8C5D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B4A22-D717-F684-D6DB-154C33EA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</a:t>
            </a:r>
            <a:r>
              <a:rPr kumimoji="1" lang="en-US" altLang="ko-KR" dirty="0"/>
              <a:t>3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구현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9D1101-3874-9EBF-5B78-5C507AF08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554" y="2699700"/>
            <a:ext cx="4464879" cy="3739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D2E80F3-C7E3-FFDD-1D1E-76B38E9DD07E}"/>
              </a:ext>
            </a:extLst>
          </p:cNvPr>
          <p:cNvGrpSpPr/>
          <p:nvPr/>
        </p:nvGrpSpPr>
        <p:grpSpPr>
          <a:xfrm>
            <a:off x="581604" y="2699700"/>
            <a:ext cx="6036791" cy="3151504"/>
            <a:chOff x="5506252" y="1841835"/>
            <a:chExt cx="6819900" cy="38481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13AE8C-EE9A-58FA-8D58-E9D75F24A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6252" y="1841835"/>
              <a:ext cx="6819900" cy="3848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8EF6E9C-B91D-EDDA-62BA-404D01D925A1}"/>
                    </a:ext>
                  </a:extLst>
                </p:cNvPr>
                <p:cNvSpPr/>
                <p:nvPr/>
              </p:nvSpPr>
              <p:spPr>
                <a:xfrm>
                  <a:off x="6096000" y="3184469"/>
                  <a:ext cx="6230152" cy="51163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8EF6E9C-B91D-EDDA-62BA-404D01D925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4469"/>
                  <a:ext cx="6230152" cy="5116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508AFC-1E2E-2949-7508-F6EAFF525817}"/>
                  </a:ext>
                </a:extLst>
              </p:cNvPr>
              <p:cNvSpPr txBox="1"/>
              <p:nvPr/>
            </p:nvSpPr>
            <p:spPr>
              <a:xfrm>
                <a:off x="480766" y="1159497"/>
                <a:ext cx="1206631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</a:t>
                </a:r>
                <a:r>
                  <a:rPr kumimoji="1" lang="en-US" altLang="ko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3</a:t>
                </a: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c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코드 분석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: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라운드에 따라 문자열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길이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과 사용할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Tweak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결정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𝑖𝑖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: </a:t>
                </a:r>
                <a:r>
                  <a:rPr kumimoji="1" lang="en-US" altLang="ko-KR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i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비트 인코딩과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𝑋𝑂𝑅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96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-bit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인코딩 된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결합하여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P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생성</a:t>
                </a:r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endParaRPr kumimoji="1" lang="ko-Kore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508AFC-1E2E-2949-7508-F6EAFF525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7"/>
                <a:ext cx="12066310" cy="1415772"/>
              </a:xfrm>
              <a:prstGeom prst="rect">
                <a:avLst/>
              </a:prstGeom>
              <a:blipFill>
                <a:blip r:embed="rId5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B9F51FE-C905-4A78-8E03-8928EF062374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6618395" y="4008793"/>
            <a:ext cx="768159" cy="5606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54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형태보존암호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10CDB-95E3-5059-D741-27EF987182B4}"/>
              </a:ext>
            </a:extLst>
          </p:cNvPr>
          <p:cNvSpPr txBox="1"/>
          <p:nvPr/>
        </p:nvSpPr>
        <p:spPr>
          <a:xfrm>
            <a:off x="411920" y="1113339"/>
            <a:ext cx="1118214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형태보존암호 </a:t>
            </a:r>
            <a:r>
              <a:rPr kumimoji="1"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(Format Preserving Encryption, FPE)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암호화된 데이터 형식을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원래의 데이터 형태와 동일하게 유지하는 암호화방식</a:t>
            </a:r>
            <a:endParaRPr kumimoji="1" lang="en-US" altLang="ko-Kore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데이터베이스 내에서 빠르게 검색 및 분석 할 수 있도록 하면서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개인정보를 보호하는 데 효과적</a:t>
            </a:r>
            <a:endParaRPr kumimoji="1" lang="en-US" altLang="ko-Kore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장점 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작은 크기의 평문 암호화에 효율적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평문과 암호문의 크기가 동일 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3"/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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일반적인 블록암호</a:t>
            </a:r>
            <a:r>
              <a:rPr kumimoji="1" lang="ko-KR" altLang="en-US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와 같이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 암호문</a:t>
            </a:r>
            <a:r>
              <a:rPr kumimoji="1" lang="en-US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 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패딩이 요구되지 않음</a:t>
            </a:r>
            <a:endParaRPr kumimoji="1" lang="en-US" altLang="ko-Kore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시스템에 형태보존암호 적용할 경우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시스템 수정 및 교체 필요 없음 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3"/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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시간 비용 면에서 효과적</a:t>
            </a:r>
            <a:endParaRPr kumimoji="1" lang="en-US" altLang="ko-Kore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ko-Kore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271068-6B72-DF26-42EB-D81197C7D6F9}"/>
              </a:ext>
            </a:extLst>
          </p:cNvPr>
          <p:cNvGrpSpPr/>
          <p:nvPr/>
        </p:nvGrpSpPr>
        <p:grpSpPr>
          <a:xfrm>
            <a:off x="1146629" y="4262813"/>
            <a:ext cx="9898742" cy="2403475"/>
            <a:chOff x="1146629" y="1428296"/>
            <a:chExt cx="9898742" cy="24034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7275A3D-18A9-232C-0D90-7B3AB796530E}"/>
                </a:ext>
              </a:extLst>
            </p:cNvPr>
            <p:cNvGrpSpPr/>
            <p:nvPr/>
          </p:nvGrpSpPr>
          <p:grpSpPr>
            <a:xfrm>
              <a:off x="1736149" y="1889503"/>
              <a:ext cx="8719701" cy="1783289"/>
              <a:chOff x="1262499" y="5231805"/>
              <a:chExt cx="8719701" cy="1783289"/>
            </a:xfrm>
          </p:grpSpPr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87D768D5-9C37-FC2A-B646-F4C7A0236451}"/>
                  </a:ext>
                </a:extLst>
              </p:cNvPr>
              <p:cNvSpPr/>
              <p:nvPr/>
            </p:nvSpPr>
            <p:spPr>
              <a:xfrm>
                <a:off x="1262499" y="5294419"/>
                <a:ext cx="3310758" cy="135583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4000 0021 6534 9978</a:t>
                </a:r>
                <a:endParaRPr kumimoji="1" lang="ko-Kore-KR" altLang="en-US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5" name="오른쪽 화살표[R] 14">
                <a:extLst>
                  <a:ext uri="{FF2B5EF4-FFF2-40B4-BE49-F238E27FC236}">
                    <a16:creationId xmlns:a16="http://schemas.microsoft.com/office/drawing/2014/main" id="{BD08D8C5-0B57-F81F-3324-6F2D6DD1C142}"/>
                  </a:ext>
                </a:extLst>
              </p:cNvPr>
              <p:cNvSpPr/>
              <p:nvPr/>
            </p:nvSpPr>
            <p:spPr>
              <a:xfrm>
                <a:off x="4573256" y="5537286"/>
                <a:ext cx="2268977" cy="168189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6" name="오른쪽 화살표[R] 15">
                <a:extLst>
                  <a:ext uri="{FF2B5EF4-FFF2-40B4-BE49-F238E27FC236}">
                    <a16:creationId xmlns:a16="http://schemas.microsoft.com/office/drawing/2014/main" id="{7415D6B4-509A-E24A-BD80-08AF569B2305}"/>
                  </a:ext>
                </a:extLst>
              </p:cNvPr>
              <p:cNvSpPr/>
              <p:nvPr/>
            </p:nvSpPr>
            <p:spPr>
              <a:xfrm>
                <a:off x="4573256" y="6266166"/>
                <a:ext cx="2268977" cy="14188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2E0E8E8-A5B2-4DF4-57E5-FCF1980C6BE7}"/>
                  </a:ext>
                </a:extLst>
              </p:cNvPr>
              <p:cNvSpPr/>
              <p:nvPr/>
            </p:nvSpPr>
            <p:spPr>
              <a:xfrm>
                <a:off x="6842234" y="5272488"/>
                <a:ext cx="3139966" cy="67148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U2FsdGvkXLfYBiTYU20lx134scWCWPMupendpwwper..</a:t>
                </a:r>
                <a:endParaRPr kumimoji="1" lang="ko-Kore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9211BA6-7AAE-E849-934B-F05780DF02B6}"/>
                  </a:ext>
                </a:extLst>
              </p:cNvPr>
              <p:cNvSpPr/>
              <p:nvPr/>
            </p:nvSpPr>
            <p:spPr>
              <a:xfrm>
                <a:off x="6842233" y="6006957"/>
                <a:ext cx="3139966" cy="6714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1245 7382 8134 4033</a:t>
                </a:r>
                <a:endParaRPr kumimoji="1" lang="ko-Kore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58846D-0C57-6813-6582-33B085D7B74E}"/>
                  </a:ext>
                </a:extLst>
              </p:cNvPr>
              <p:cNvSpPr txBox="1"/>
              <p:nvPr/>
            </p:nvSpPr>
            <p:spPr>
              <a:xfrm>
                <a:off x="2209800" y="6704111"/>
                <a:ext cx="13249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ore-KR" altLang="en-US" sz="14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신용카드 번호</a:t>
                </a:r>
                <a:endParaRPr lang="en-US" altLang="ko-Kore-KR" sz="1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AC5149-835C-8756-A28E-C39A77106FFF}"/>
                  </a:ext>
                </a:extLst>
              </p:cNvPr>
              <p:cNvSpPr txBox="1"/>
              <p:nvPr/>
            </p:nvSpPr>
            <p:spPr>
              <a:xfrm>
                <a:off x="4817708" y="6411164"/>
                <a:ext cx="17800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ore-KR" altLang="en-US" sz="1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형태보존 암호</a:t>
                </a:r>
                <a:r>
                  <a:rPr lang="en-US" altLang="ko-Kore-KR" sz="1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(FPE)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C19EC-A40B-DE8B-D428-176C7FB462F6}"/>
                  </a:ext>
                </a:extLst>
              </p:cNvPr>
              <p:cNvSpPr txBox="1"/>
              <p:nvPr/>
            </p:nvSpPr>
            <p:spPr>
              <a:xfrm>
                <a:off x="4686467" y="5231805"/>
                <a:ext cx="241634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국제표준 </a:t>
                </a:r>
                <a:r>
                  <a:rPr lang="ko-KR" altLang="en-US" sz="1200" b="1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대칭키</a:t>
                </a:r>
                <a:r>
                  <a:rPr lang="ko-KR" altLang="en-US" sz="12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암호</a:t>
                </a:r>
                <a:r>
                  <a:rPr lang="en-US" altLang="ko-KR" sz="12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(</a:t>
                </a:r>
                <a:r>
                  <a:rPr lang="en-US" altLang="en-US" sz="12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AES)</a:t>
                </a:r>
                <a:endParaRPr lang="en-US" altLang="ko-Kore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DAF44-99BE-4AA6-69CB-7F766A71D88E}"/>
                  </a:ext>
                </a:extLst>
              </p:cNvPr>
              <p:cNvSpPr txBox="1"/>
              <p:nvPr/>
            </p:nvSpPr>
            <p:spPr>
              <a:xfrm>
                <a:off x="8044051" y="6707317"/>
                <a:ext cx="7363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ore-KR" altLang="en-US" sz="14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암호문</a:t>
                </a:r>
                <a:endParaRPr lang="en-US" altLang="ko-Kore-KR" sz="1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9B23CD66-8A3D-D6F2-FC1A-258D0190867B}"/>
                </a:ext>
              </a:extLst>
            </p:cNvPr>
            <p:cNvSpPr/>
            <p:nvPr/>
          </p:nvSpPr>
          <p:spPr>
            <a:xfrm>
              <a:off x="1146629" y="1428296"/>
              <a:ext cx="9898742" cy="2403475"/>
            </a:xfrm>
            <a:prstGeom prst="roundRect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95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1990C-9A55-4EFE-1EB0-F0F190DB7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42547-1372-2C09-8D04-ED0E43DB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</a:t>
            </a:r>
            <a:r>
              <a:rPr kumimoji="1" lang="en-US" altLang="ko-KR" dirty="0"/>
              <a:t>3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구현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C91A35-77D9-815B-7AEE-69F32C86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777" y="2940310"/>
            <a:ext cx="4223036" cy="384455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950CA2E-9BB3-3036-4283-E1F327FAC54E}"/>
              </a:ext>
            </a:extLst>
          </p:cNvPr>
          <p:cNvGrpSpPr/>
          <p:nvPr/>
        </p:nvGrpSpPr>
        <p:grpSpPr>
          <a:xfrm>
            <a:off x="740003" y="3367313"/>
            <a:ext cx="6108742" cy="3490687"/>
            <a:chOff x="4562975" y="1841834"/>
            <a:chExt cx="6819900" cy="38481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B6356E8-AA83-86AD-3B71-8B7C51B42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2975" y="1841834"/>
              <a:ext cx="6819900" cy="38481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833426-24E8-BD45-8FF5-3DE8473802AE}"/>
                </a:ext>
              </a:extLst>
            </p:cNvPr>
            <p:cNvSpPr/>
            <p:nvPr/>
          </p:nvSpPr>
          <p:spPr>
            <a:xfrm>
              <a:off x="4562975" y="3675360"/>
              <a:ext cx="5384800" cy="19339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6DF29F-88FE-CB34-6530-AFD5B8C70BAB}"/>
                  </a:ext>
                </a:extLst>
              </p:cNvPr>
              <p:cNvSpPr txBox="1"/>
              <p:nvPr/>
            </p:nvSpPr>
            <p:spPr>
              <a:xfrm>
                <a:off x="480766" y="1159497"/>
                <a:ext cx="11462995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</a:t>
                </a:r>
                <a:r>
                  <a:rPr kumimoji="1" lang="en-US" altLang="ko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3</a:t>
                </a: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c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코드 분석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𝑖𝑖𝑖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: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bit ordering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변경 후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블록암호 적용하여 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생성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𝑖𝑣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비트 문자열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숫자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변환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문자열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bit ordering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변경 후 숫자로 변환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 후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𝑋𝑂𝑅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연산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결과는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𝑟𝑎𝑑𝑖</m:t>
                    </m:r>
                    <m:sSup>
                      <m:sSupPr>
                        <m:ctrlP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모듈러 연산을 수행하여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 저장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𝑣𝑖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숫자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문자열로 변환 후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bit ordering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적용하여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 저장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𝑣𝑖𝑖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-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𝑣𝑖𝑖𝑖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다음 라운드를 위해 부분 문자열 변경</a:t>
                </a:r>
                <a:endParaRPr kumimoji="1" lang="ko-Kore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6DF29F-88FE-CB34-6530-AFD5B8C70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7"/>
                <a:ext cx="11462995" cy="2215991"/>
              </a:xfrm>
              <a:prstGeom prst="rect">
                <a:avLst/>
              </a:prstGeom>
              <a:blipFill>
                <a:blip r:embed="rId4"/>
                <a:stretch>
                  <a:fillRect l="-47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37E4332-0E73-44AC-A387-E6AEA270D29E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5563293" y="4862588"/>
            <a:ext cx="2315484" cy="10451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36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98272-FD8D-AB72-243E-B6CB91E52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E02D4-A311-FCA1-0FD8-DEBCEF61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암호화 실제 동작 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0EC15-D3CF-DAE2-834F-F61D35DBC6FD}"/>
              </a:ext>
            </a:extLst>
          </p:cNvPr>
          <p:cNvSpPr txBox="1"/>
          <p:nvPr/>
        </p:nvSpPr>
        <p:spPr>
          <a:xfrm>
            <a:off x="411920" y="1113339"/>
            <a:ext cx="11182147" cy="513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 벡터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NIST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문서 및 공식 예제 참조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1Byte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대한 테스트 벡터는 존재하지 않아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규정에 맞춰 임의로 작성하였음</a:t>
            </a:r>
            <a:endParaRPr kumimoji="1" lang="en-US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1Byte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테스트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Key: 2B 7E 15 16 28 AE D2 A6 AB F7 15 88 09 CF 4F 3C (AES 128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 키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Tweak: 00 00 00 00 00 00 00 00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Radix: 10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FF3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복호화 된 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03393-812D-49A8-E867-5D80F6D05D07}"/>
              </a:ext>
            </a:extLst>
          </p:cNvPr>
          <p:cNvSpPr txBox="1"/>
          <p:nvPr/>
        </p:nvSpPr>
        <p:spPr>
          <a:xfrm>
            <a:off x="84083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 dirty="0"/>
              <a:t>https://csrc.nist.gov/projects/cryptographic-standards-and-guidelines/example-values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5E58F88-00FE-92B8-32FA-FB505472B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13" y="3591658"/>
            <a:ext cx="4718254" cy="2606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B117E-6AC3-4C4E-8E68-AF1CB098C691}"/>
              </a:ext>
            </a:extLst>
          </p:cNvPr>
          <p:cNvSpPr txBox="1"/>
          <p:nvPr/>
        </p:nvSpPr>
        <p:spPr>
          <a:xfrm>
            <a:off x="84083" y="6404032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dirty="0">
                <a:hlinkClick r:id="rId3"/>
              </a:rPr>
              <a:t>https://github.com/0NG/Format-Preserving-Encryption</a:t>
            </a:r>
            <a:r>
              <a:rPr kumimoji="1" lang="en-US" altLang="ko-Kore-K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0292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BA23-436A-E7FF-8AB6-64A7793A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6A282-BD24-77ED-BDBC-2E224964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암호화 실제 동작 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58B10-494D-32AD-27CE-35C05C717542}"/>
              </a:ext>
            </a:extLst>
          </p:cNvPr>
          <p:cNvSpPr txBox="1"/>
          <p:nvPr/>
        </p:nvSpPr>
        <p:spPr>
          <a:xfrm>
            <a:off x="411920" y="1113339"/>
            <a:ext cx="11182147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 벡터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NIST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문서 및 공식 예제 참조</a:t>
            </a:r>
            <a:endParaRPr kumimoji="1" lang="en-US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Byte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테스트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Key: 2B 7E 15 16 28 AE D2 A6 AB F7 15 88 09 CF 4F 3C (AES 128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 키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Tweak: 37 37 37 37 70 71 72 73 37 37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Radix: 10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0123456789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6991767243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FF3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1407208637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복호화 된 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0123456789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A5076-4AC3-1531-1863-6ABE0F44738A}"/>
              </a:ext>
            </a:extLst>
          </p:cNvPr>
          <p:cNvSpPr txBox="1"/>
          <p:nvPr/>
        </p:nvSpPr>
        <p:spPr>
          <a:xfrm>
            <a:off x="84083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 dirty="0"/>
              <a:t>https://csrc.nist.gov/projects/cryptographic-standards-and-guidelines/example-values</a:t>
            </a:r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3E9E2EC-A52E-EE44-C98F-65B83985F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695" y="3048028"/>
            <a:ext cx="4581372" cy="2616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58A2D-5963-4B16-AD6E-B28BD41BA6DC}"/>
              </a:ext>
            </a:extLst>
          </p:cNvPr>
          <p:cNvSpPr txBox="1"/>
          <p:nvPr/>
        </p:nvSpPr>
        <p:spPr>
          <a:xfrm>
            <a:off x="84083" y="6404032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dirty="0">
                <a:hlinkClick r:id="rId3"/>
              </a:rPr>
              <a:t>https://github.com/0NG/Format-Preserving-Encryption</a:t>
            </a:r>
            <a:r>
              <a:rPr kumimoji="1" lang="en-US" altLang="ko-Kore-K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224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4E24-3D5C-93B8-92FA-A478C7833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DA4C1-DAA1-3B24-7002-60C08E4F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암호화 실제 동작 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A91A1-364F-7F51-E586-27B16593B63E}"/>
              </a:ext>
            </a:extLst>
          </p:cNvPr>
          <p:cNvSpPr txBox="1"/>
          <p:nvPr/>
        </p:nvSpPr>
        <p:spPr>
          <a:xfrm>
            <a:off x="411920" y="1113339"/>
            <a:ext cx="11182147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 벡터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NIST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문서 및 공식 예제 참조</a:t>
            </a:r>
            <a:endParaRPr kumimoji="1" lang="en-US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Byte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테스트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Key: 2B 7E 15 16 28 AE D2 A6 AB F7 15 88 09 CF 4F 3C (AES 128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 키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Tweak: 00 00 00 00 00 00 00 00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36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0123456789abcdefghi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ox4dmpwc3m46udyoxx4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FF3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torltkvq5jydu52dpba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복호화 된 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0123456789abcdefghi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2DF0A-468F-2CFA-5B5B-87519F5D0F3C}"/>
              </a:ext>
            </a:extLst>
          </p:cNvPr>
          <p:cNvSpPr txBox="1"/>
          <p:nvPr/>
        </p:nvSpPr>
        <p:spPr>
          <a:xfrm>
            <a:off x="84083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 dirty="0"/>
              <a:t>https://csrc.nist.gov/projects/cryptographic-standards-and-guidelines/example-values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B671B9A-CE90-AF99-D48B-DA7DD87F5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59" y="3211894"/>
            <a:ext cx="5672307" cy="2037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AAA77-61D7-424D-B68C-B4D61388DFD6}"/>
              </a:ext>
            </a:extLst>
          </p:cNvPr>
          <p:cNvSpPr txBox="1"/>
          <p:nvPr/>
        </p:nvSpPr>
        <p:spPr>
          <a:xfrm>
            <a:off x="84083" y="6404032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dirty="0">
                <a:hlinkClick r:id="rId3"/>
              </a:rPr>
              <a:t>https://github.com/0NG/Format-Preserving-Encryption</a:t>
            </a:r>
            <a:r>
              <a:rPr kumimoji="1" lang="en-US" altLang="ko-Kore-K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0711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 </a:t>
            </a:r>
            <a:r>
              <a:rPr kumimoji="1" lang="ko-Kore-KR" altLang="en-US" dirty="0"/>
              <a:t>알고리즘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8E9B14D-F5E6-647F-3BCE-0FF69E0741E8}"/>
              </a:ext>
            </a:extLst>
          </p:cNvPr>
          <p:cNvSpPr txBox="1">
            <a:spLocks/>
          </p:cNvSpPr>
          <p:nvPr/>
        </p:nvSpPr>
        <p:spPr>
          <a:xfrm>
            <a:off x="563563" y="1304925"/>
            <a:ext cx="11369675" cy="505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DA8D3-9AFC-29F7-AAD8-5B39096ADC92}"/>
              </a:ext>
            </a:extLst>
          </p:cNvPr>
          <p:cNvSpPr txBox="1"/>
          <p:nvPr/>
        </p:nvSpPr>
        <p:spPr>
          <a:xfrm>
            <a:off x="411920" y="1108016"/>
            <a:ext cx="832931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알고리즘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 정보통신단체표준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(TTAS)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형태보존암호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AES 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대신 자체 제안 </a:t>
            </a: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TBC 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</a:t>
            </a:r>
            <a:endParaRPr kumimoji="1"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Feistel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구조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FF1, FF3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마찬가지로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Feistel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구조를 지님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암호화와 복호화를 같은 방식으로 구현 가능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 스케줄링</a:t>
            </a: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128, 192,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256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bits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비밀 키 사용</a:t>
            </a:r>
            <a:endParaRPr kumimoji="1"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FEA-1: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키 길이에 따라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12, 14,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라운드로 암호화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FEA-2: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 길이에 따라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18, 21,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24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라운드로 암호화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/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 함수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블록과 </a:t>
            </a:r>
            <a:r>
              <a:rPr kumimoji="1"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트윅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값 조합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라운드에서 </a:t>
            </a:r>
            <a:r>
              <a:rPr kumimoji="1"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트윅된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블록에 블록 암호화 수행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핵심 연산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치환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Substitution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TBC 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시 사용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S-box</a:t>
            </a:r>
            <a:r>
              <a:rPr lang="ko-KR" altLang="en-US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통한 연산 수행</a:t>
            </a:r>
            <a:endParaRPr kumimoji="1"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확산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Diffusion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TBC 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시 사용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유한체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상에서의 곱셈 수행</a:t>
            </a:r>
            <a:endParaRPr kumimoji="1"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B64EF3-667E-17F8-B7A1-23751EC9052A}"/>
              </a:ext>
            </a:extLst>
          </p:cNvPr>
          <p:cNvGrpSpPr/>
          <p:nvPr/>
        </p:nvGrpSpPr>
        <p:grpSpPr>
          <a:xfrm>
            <a:off x="8569053" y="179228"/>
            <a:ext cx="3476476" cy="5564715"/>
            <a:chOff x="8493482" y="1774911"/>
            <a:chExt cx="2360354" cy="377816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13BECC8-93A0-DD7A-F79E-F2876DDE3E9A}"/>
                </a:ext>
              </a:extLst>
            </p:cNvPr>
            <p:cNvGrpSpPr/>
            <p:nvPr/>
          </p:nvGrpSpPr>
          <p:grpSpPr>
            <a:xfrm>
              <a:off x="8493482" y="1774911"/>
              <a:ext cx="2360354" cy="3472694"/>
              <a:chOff x="8892876" y="2035646"/>
              <a:chExt cx="1763989" cy="259528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CCB5544-066F-41CF-B9E5-1C29AF661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57317"/>
              <a:stretch/>
            </p:blipFill>
            <p:spPr>
              <a:xfrm>
                <a:off x="8892876" y="2035646"/>
                <a:ext cx="1763989" cy="2595286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3C45F79-2846-75F6-CE16-880B80E8EE72}"/>
                  </a:ext>
                </a:extLst>
              </p:cNvPr>
              <p:cNvSpPr/>
              <p:nvPr/>
            </p:nvSpPr>
            <p:spPr>
              <a:xfrm>
                <a:off x="10204921" y="4231539"/>
                <a:ext cx="451944" cy="3993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58913D-EDAA-BAC0-5320-A947CA0DEC77}"/>
                </a:ext>
              </a:extLst>
            </p:cNvPr>
            <p:cNvSpPr txBox="1"/>
            <p:nvPr/>
          </p:nvSpPr>
          <p:spPr>
            <a:xfrm>
              <a:off x="8887039" y="5245298"/>
              <a:ext cx="15732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sz="1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FEA </a:t>
              </a:r>
              <a:r>
                <a:rPr lang="ko-Kore-KR" altLang="en-US" sz="1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암호화 과정</a:t>
              </a:r>
              <a:endParaRPr lang="en-US" altLang="ko-Kore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201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43EB7-9842-C42A-DF07-F2A24054B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B6FC1-AC6E-A0A2-8883-246BEE47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 </a:t>
            </a:r>
            <a:r>
              <a:rPr kumimoji="1" lang="ko-Kore-KR" altLang="en-US" dirty="0"/>
              <a:t>알고리즘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CB7D8C7E-64DB-9564-FBBD-783FB76C5AF3}"/>
              </a:ext>
            </a:extLst>
          </p:cNvPr>
          <p:cNvSpPr txBox="1">
            <a:spLocks/>
          </p:cNvSpPr>
          <p:nvPr/>
        </p:nvSpPr>
        <p:spPr>
          <a:xfrm>
            <a:off x="563563" y="1304925"/>
            <a:ext cx="11369675" cy="505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C4FA9A-AD12-1C21-1FB5-767E48966709}"/>
                  </a:ext>
                </a:extLst>
              </p:cNvPr>
              <p:cNvSpPr txBox="1"/>
              <p:nvPr/>
            </p:nvSpPr>
            <p:spPr>
              <a:xfrm>
                <a:off x="411920" y="1113339"/>
                <a:ext cx="11521318" cy="5539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FEA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파라미터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알고리즘 타입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1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또는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2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값을 지니며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타입에 따라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FEA-1, FEA-2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정의됨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키 길이</a:t>
                </a:r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128, 192, 256 bits</a:t>
                </a: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설정</a:t>
                </a:r>
                <a:endParaRPr kumimoji="1" lang="en-US" altLang="ko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안전성에 따라 설정하며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키 길이에 따라 라운드 수가 달라짐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메시지 집합 크기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kumimoji="1"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ore-KR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이상</a:t>
                </a:r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ore-KR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altLang="ko-Kore-KR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이하의 정수로 정의</a:t>
                </a:r>
                <a:endParaRPr kumimoji="1" lang="en-US" altLang="ko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메시지 최대 비트 길이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kumimoji="1"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ore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ore-KR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ore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ore-KR" b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ore-K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ore-KR" b="0" i="0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ore-KR" b="0" i="0" dirty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ko-Kore-KR" b="0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메시지 집합의 크기에 따라 암호화할 수 있는 데이터의 최대 길이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트윅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비트 길이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FEA-1: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128-</a:t>
                </a:r>
                <a:r>
                  <a:rPr kumimoji="1"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bits,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메시지 비트 길이에 따라 </a:t>
                </a:r>
                <a:r>
                  <a:rPr kumimoji="1"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트윅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값 가변적으로 설정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FEA-2: 128 bits,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고정된 길이의 </a:t>
                </a:r>
                <a:r>
                  <a:rPr kumimoji="1"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트윅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사용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라운드 수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알고리즘 타입 및 키 길이에 따라 정의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C4FA9A-AD12-1C21-1FB5-767E48966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113339"/>
                <a:ext cx="11521318" cy="5539978"/>
              </a:xfrm>
              <a:prstGeom prst="rect">
                <a:avLst/>
              </a:prstGeom>
              <a:blipFill>
                <a:blip r:embed="rId2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5FFEC8-6FAA-4D81-9DD5-807DD3AC1118}"/>
              </a:ext>
            </a:extLst>
          </p:cNvPr>
          <p:cNvGraphicFramePr>
            <a:graphicFrameLocks noGrp="1"/>
          </p:cNvGraphicFramePr>
          <p:nvPr/>
        </p:nvGraphicFramePr>
        <p:xfrm>
          <a:off x="5717932" y="5627368"/>
          <a:ext cx="4770972" cy="10972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192743">
                  <a:extLst>
                    <a:ext uri="{9D8B030D-6E8A-4147-A177-3AD203B41FA5}">
                      <a16:colId xmlns:a16="http://schemas.microsoft.com/office/drawing/2014/main" val="351055645"/>
                    </a:ext>
                  </a:extLst>
                </a:gridCol>
                <a:gridCol w="1251466">
                  <a:extLst>
                    <a:ext uri="{9D8B030D-6E8A-4147-A177-3AD203B41FA5}">
                      <a16:colId xmlns:a16="http://schemas.microsoft.com/office/drawing/2014/main" val="4071215939"/>
                    </a:ext>
                  </a:extLst>
                </a:gridCol>
                <a:gridCol w="1200056">
                  <a:extLst>
                    <a:ext uri="{9D8B030D-6E8A-4147-A177-3AD203B41FA5}">
                      <a16:colId xmlns:a16="http://schemas.microsoft.com/office/drawing/2014/main" val="1331332285"/>
                    </a:ext>
                  </a:extLst>
                </a:gridCol>
                <a:gridCol w="1126707">
                  <a:extLst>
                    <a:ext uri="{9D8B030D-6E8A-4147-A177-3AD203B41FA5}">
                      <a16:colId xmlns:a16="http://schemas.microsoft.com/office/drawing/2014/main" val="12303965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ore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128</a:t>
                      </a:r>
                      <a:endParaRPr lang="ko-Kore-KR" altLang="en-US" dirty="0">
                        <a:latin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192</a:t>
                      </a:r>
                      <a:endParaRPr lang="ko-Kore-KR" altLang="en-US" dirty="0">
                        <a:latin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256</a:t>
                      </a:r>
                      <a:endParaRPr lang="ko-Kore-KR" altLang="en-US" dirty="0">
                        <a:latin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378191"/>
                  </a:ext>
                </a:extLst>
              </a:tr>
              <a:tr h="221566"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FEA-1</a:t>
                      </a:r>
                      <a:endParaRPr lang="ko-Kore-KR" altLang="en-US" dirty="0">
                        <a:latin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</a:t>
                      </a:r>
                      <a:endParaRPr lang="ko-Kore-KR" altLang="en-US" dirty="0">
                        <a:latin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14</a:t>
                      </a:r>
                      <a:endParaRPr lang="ko-Kore-KR" altLang="en-US" dirty="0">
                        <a:latin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16</a:t>
                      </a:r>
                      <a:endParaRPr lang="ko-Kore-KR" altLang="en-US" dirty="0">
                        <a:latin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549489"/>
                  </a:ext>
                </a:extLst>
              </a:tr>
              <a:tr h="221566"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FEA-2</a:t>
                      </a:r>
                      <a:endParaRPr lang="ko-Kore-KR" altLang="en-US" dirty="0">
                        <a:latin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18</a:t>
                      </a:r>
                      <a:endParaRPr lang="ko-Kore-KR" altLang="en-US" dirty="0">
                        <a:latin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21</a:t>
                      </a:r>
                      <a:endParaRPr lang="ko-Kore-KR" altLang="en-US" dirty="0">
                        <a:latin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24</a:t>
                      </a:r>
                      <a:endParaRPr lang="ko-Kore-KR" altLang="en-US" dirty="0">
                        <a:latin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906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247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9A68-A858-EEC3-4C3F-910734FE5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859C6-5371-84BB-48B0-D9D8C7AE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 </a:t>
            </a:r>
            <a:r>
              <a:rPr kumimoji="1" lang="ko-Kore-KR" altLang="en-US" dirty="0"/>
              <a:t>형태 보존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C8167-C0CB-2F22-B0D5-507DEA3D4AC6}"/>
              </a:ext>
            </a:extLst>
          </p:cNvPr>
          <p:cNvSpPr txBox="1"/>
          <p:nvPr/>
        </p:nvSpPr>
        <p:spPr>
          <a:xfrm>
            <a:off x="411920" y="1113339"/>
            <a:ext cx="11182147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변환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Cycle-Walking, TBC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조합으로 형식 유지 암호화 수행</a:t>
            </a:r>
            <a:endParaRPr kumimoji="1" lang="en-US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변환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FF1, FF3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마찬가지로 입력 평문을 특정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adix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변환 후 복구하는 방식 사용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Cycle-Walking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암호화된 데이터가 설정된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범위에 있도록 여러 번의 암호화 과정을 반복하는 기법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While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루프를 통해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Cycle-Walking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수행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반복 암호화를 통해 암호화 후에도 입력 데이터와 동일한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범위 내에 암호문 유지 가능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061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713DB-EED1-F421-668D-32CB1DE9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DF0BB-3907-D643-BD69-9A537DD3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 </a:t>
            </a:r>
            <a:r>
              <a:rPr kumimoji="1" lang="ko-Kore-KR" altLang="en-US" dirty="0"/>
              <a:t>형태 보존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1A5AD-5D01-B0A8-43CD-F93214CCC2A5}"/>
              </a:ext>
            </a:extLst>
          </p:cNvPr>
          <p:cNvSpPr txBox="1"/>
          <p:nvPr/>
        </p:nvSpPr>
        <p:spPr>
          <a:xfrm>
            <a:off x="411920" y="1113339"/>
            <a:ext cx="11182147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Cycle-Walking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암호화된 데이터가 설정된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범위에 있도록 여러 번의 암호화 과정을 반복하는 기법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While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루프를 통해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Cycle-Walking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수행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반복 암호화를 통해 암호화 후에도 입력 데이터와 동일한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범위 내에 암호문 유지 가능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FEA_Enc_Radix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Cycle-Walking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기법 활용 부분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domain_size_R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domain_size_Q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tkdyd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암호화된 값이 특정 범위를 초과하는지 확인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초과 시 암호화를 다시 수행하여 범위내로 제한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do-while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루프를 통해 구현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t64[0], t64[1]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값이 범위 내에 있는지 확인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범위 내에 없을 경우 암호화 재시도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DA3A83A-C6C6-BA2A-80C1-048B6D7D27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22" y="3429001"/>
            <a:ext cx="5247577" cy="27773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5B8BCBE-3692-DA05-DBEC-A7430B6CF2DA}"/>
              </a:ext>
            </a:extLst>
          </p:cNvPr>
          <p:cNvSpPr/>
          <p:nvPr/>
        </p:nvSpPr>
        <p:spPr>
          <a:xfrm>
            <a:off x="6944422" y="3466913"/>
            <a:ext cx="3618475" cy="159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204AC2-A216-0C31-898F-57701B33B3B0}"/>
              </a:ext>
            </a:extLst>
          </p:cNvPr>
          <p:cNvSpPr/>
          <p:nvPr/>
        </p:nvSpPr>
        <p:spPr>
          <a:xfrm>
            <a:off x="7292442" y="5546486"/>
            <a:ext cx="2166868" cy="159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96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99491-C848-4FE4-B7D3-901423DD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랭킹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A5B14-FDF6-42E9-4EAB-C2D51CCCD77E}"/>
              </a:ext>
            </a:extLst>
          </p:cNvPr>
          <p:cNvSpPr txBox="1"/>
          <p:nvPr/>
        </p:nvSpPr>
        <p:spPr>
          <a:xfrm>
            <a:off x="480766" y="1159497"/>
            <a:ext cx="11616641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NumFromArray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과정에서 배열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 데이터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정수 형태로 변환 시 사용</a:t>
            </a:r>
            <a:endParaRPr kumimoji="1" lang="en-US" altLang="ko-Kore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배열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각 값을 순차적으로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진수로 계산 후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자리 값을 변환하여 누적 곱을 계산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정수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(QR[1])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반환되어 암호화 프로세스에 사용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비트 길이가 작은 데이터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(64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-bit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이하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처리 시 사용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(FEA-1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주로 사용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TwoNumFromArray</a:t>
            </a:r>
            <a:endParaRPr kumimoji="1" lang="en-US" altLang="ko-Kore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NumFromArray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같은 역할이나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128-bit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다룸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(FEA-2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주로 사용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3F3FC2C-E974-2BCB-EF98-0820F529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59" y="3756435"/>
            <a:ext cx="4939170" cy="3101565"/>
          </a:xfrm>
          <a:prstGeom prst="rect">
            <a:avLst/>
          </a:prstGeom>
        </p:spPr>
      </p:pic>
      <p:pic>
        <p:nvPicPr>
          <p:cNvPr id="9" name="그림 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2B6DA29E-4FEC-33C4-89B5-92F44BCE5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0" y="3756435"/>
            <a:ext cx="5200604" cy="31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9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3EA0D-7C5D-062F-1CE5-E9A9779D4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F25A9-DF8B-3D75-C820-D72EDAA8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랭킹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8695D-2761-FA50-D812-1D779177E420}"/>
              </a:ext>
            </a:extLst>
          </p:cNvPr>
          <p:cNvSpPr txBox="1"/>
          <p:nvPr/>
        </p:nvSpPr>
        <p:spPr>
          <a:xfrm>
            <a:off x="480766" y="1159497"/>
            <a:ext cx="11299313" cy="268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Gen_NumFromArray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배열을 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kumimoji="1" lang="en-US" altLang="ko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4-bit </a:t>
            </a:r>
            <a:r>
              <a:rPr kumimoji="1" lang="ko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정수로 변환</a:t>
            </a:r>
            <a:endParaRPr kumimoji="1" lang="en-US" altLang="ko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NumFromArray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함수와 유사하나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진수 외 다른 진법 데이터를 다룸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배열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각 요소에 대해 루프를 돌면서 진법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radix)</a:t>
            </a:r>
            <a:r>
              <a:rPr kumimoji="1"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따라 값을 계산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변환에 필요한 정보는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table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구조체에 포함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(radix, </a:t>
            </a: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MinLen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MaxLen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Gen_TwoNumFromArray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배열을 진법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(radix)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따라 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1" lang="en-US" altLang="ko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28-bit </a:t>
            </a:r>
            <a:r>
              <a:rPr kumimoji="1" lang="ko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정수로 변환</a:t>
            </a:r>
            <a:endParaRPr kumimoji="1" lang="en-US" altLang="ko-Kore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5A750D-3CDB-2495-7E41-3F7A2C42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3" y="3528744"/>
            <a:ext cx="5980765" cy="3128400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BE0ADC3-6F67-598E-9F89-B7B9AED74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00" y="3528744"/>
            <a:ext cx="5649657" cy="32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형태보존암호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BAD497-C88F-AB21-7E7F-9D10C878FD32}"/>
              </a:ext>
            </a:extLst>
          </p:cNvPr>
          <p:cNvGrpSpPr/>
          <p:nvPr/>
        </p:nvGrpSpPr>
        <p:grpSpPr>
          <a:xfrm>
            <a:off x="1135781" y="4184601"/>
            <a:ext cx="10150476" cy="2052320"/>
            <a:chOff x="411162" y="4157980"/>
            <a:chExt cx="10150476" cy="2052320"/>
          </a:xfrm>
        </p:grpSpPr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B4BAD72D-A2E2-25C4-A5A8-28B7DAE8BA58}"/>
                </a:ext>
              </a:extLst>
            </p:cNvPr>
            <p:cNvSpPr/>
            <p:nvPr/>
          </p:nvSpPr>
          <p:spPr>
            <a:xfrm>
              <a:off x="4876800" y="5201920"/>
              <a:ext cx="1219200" cy="23368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0AD7AC4-71A8-A509-E1BD-D7DE2B5BB321}"/>
                </a:ext>
              </a:extLst>
            </p:cNvPr>
            <p:cNvGrpSpPr/>
            <p:nvPr/>
          </p:nvGrpSpPr>
          <p:grpSpPr>
            <a:xfrm>
              <a:off x="411162" y="4157980"/>
              <a:ext cx="4328160" cy="2052320"/>
              <a:chOff x="411162" y="4157980"/>
              <a:chExt cx="4328160" cy="2052320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EC5AACEE-F089-8D56-F14A-0FDB70068B53}"/>
                  </a:ext>
                </a:extLst>
              </p:cNvPr>
              <p:cNvSpPr/>
              <p:nvPr/>
            </p:nvSpPr>
            <p:spPr>
              <a:xfrm>
                <a:off x="411162" y="4391660"/>
                <a:ext cx="4328160" cy="181864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6946671-761E-0F3B-3232-D4AF7FCDABD4}"/>
                  </a:ext>
                </a:extLst>
              </p:cNvPr>
              <p:cNvSpPr/>
              <p:nvPr/>
            </p:nvSpPr>
            <p:spPr>
              <a:xfrm>
                <a:off x="609282" y="4157980"/>
                <a:ext cx="3931920" cy="4673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Block Cipher Encryption</a:t>
                </a:r>
                <a:endParaRPr kumimoji="1" lang="ko-Kore-KR" altLang="en-US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6761BBE-CA36-DB70-65AA-815B0DB379A1}"/>
                  </a:ext>
                </a:extLst>
              </p:cNvPr>
              <p:cNvSpPr/>
              <p:nvPr/>
            </p:nvSpPr>
            <p:spPr>
              <a:xfrm>
                <a:off x="797239" y="5140854"/>
                <a:ext cx="1021080" cy="3202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형태 변함</a:t>
                </a:r>
              </a:p>
            </p:txBody>
          </p:sp>
          <p:sp>
            <p:nvSpPr>
              <p:cNvPr id="13" name="오른쪽 화살표[R] 12">
                <a:extLst>
                  <a:ext uri="{FF2B5EF4-FFF2-40B4-BE49-F238E27FC236}">
                    <a16:creationId xmlns:a16="http://schemas.microsoft.com/office/drawing/2014/main" id="{6AFABE8B-7EBF-5A7E-C90B-386AB2088DD0}"/>
                  </a:ext>
                </a:extLst>
              </p:cNvPr>
              <p:cNvSpPr/>
              <p:nvPr/>
            </p:nvSpPr>
            <p:spPr>
              <a:xfrm rot="20528969">
                <a:off x="1982618" y="4974343"/>
                <a:ext cx="584201" cy="251460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A1507FC6-8169-6466-96FE-76A5E6BCEB5F}"/>
                  </a:ext>
                </a:extLst>
              </p:cNvPr>
              <p:cNvSpPr/>
              <p:nvPr/>
            </p:nvSpPr>
            <p:spPr>
              <a:xfrm rot="1134054">
                <a:off x="1980776" y="5366174"/>
                <a:ext cx="584201" cy="251460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AAFAC78-1D12-489F-0120-7A74D88211F5}"/>
                  </a:ext>
                </a:extLst>
              </p:cNvPr>
              <p:cNvSpPr/>
              <p:nvPr/>
            </p:nvSpPr>
            <p:spPr>
              <a:xfrm>
                <a:off x="2854754" y="4820602"/>
                <a:ext cx="1686447" cy="4886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고정된 형태의 정보에 사용 불가능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5CA1838-FF9C-3388-5D03-8FF1B6DE69E3}"/>
                  </a:ext>
                </a:extLst>
              </p:cNvPr>
              <p:cNvSpPr/>
              <p:nvPr/>
            </p:nvSpPr>
            <p:spPr>
              <a:xfrm>
                <a:off x="2854754" y="5435600"/>
                <a:ext cx="1686447" cy="427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용량 늘어남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50D2234-6846-27AE-33B4-81757FCC581C}"/>
                </a:ext>
              </a:extLst>
            </p:cNvPr>
            <p:cNvGrpSpPr/>
            <p:nvPr/>
          </p:nvGrpSpPr>
          <p:grpSpPr>
            <a:xfrm>
              <a:off x="6233478" y="4157980"/>
              <a:ext cx="4328160" cy="2052320"/>
              <a:chOff x="6233478" y="4157980"/>
              <a:chExt cx="4328160" cy="2052320"/>
            </a:xfrm>
          </p:grpSpPr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790E49B5-8ECD-96BB-5E45-72CFB6EB30AA}"/>
                  </a:ext>
                </a:extLst>
              </p:cNvPr>
              <p:cNvSpPr/>
              <p:nvPr/>
            </p:nvSpPr>
            <p:spPr>
              <a:xfrm>
                <a:off x="6233478" y="4391660"/>
                <a:ext cx="4328160" cy="181864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B2A922D-985F-171E-7257-8080D6AEFDC2}"/>
                  </a:ext>
                </a:extLst>
              </p:cNvPr>
              <p:cNvSpPr/>
              <p:nvPr/>
            </p:nvSpPr>
            <p:spPr>
              <a:xfrm>
                <a:off x="6492558" y="4157980"/>
                <a:ext cx="3931920" cy="4673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FPE </a:t>
                </a:r>
              </a:p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(Format Preserving Encryption)</a:t>
                </a:r>
                <a:endParaRPr kumimoji="1" lang="ko-Kore-KR" altLang="en-US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2F9E3476-451B-2F14-EAA6-E7E9701E10B3}"/>
                  </a:ext>
                </a:extLst>
              </p:cNvPr>
              <p:cNvSpPr/>
              <p:nvPr/>
            </p:nvSpPr>
            <p:spPr>
              <a:xfrm>
                <a:off x="6360160" y="4807955"/>
                <a:ext cx="4064318" cy="11864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ctr">
                  <a:buFontTx/>
                  <a:buChar char="-"/>
                </a:pPr>
                <a:r>
                  <a:rPr kumimoji="1" lang="ko-Kore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형태보존암호</a:t>
                </a:r>
                <a:endParaRPr kumimoji="1" lang="en-US" altLang="ko-Kore-KR" sz="12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71450" indent="-171450" algn="ctr">
                  <a:buFontTx/>
                  <a:buChar char="-"/>
                </a:pPr>
                <a:r>
                  <a:rPr kumimoji="1" lang="ko-Kore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짧은 문장의 암호화에 유리함</a:t>
                </a:r>
                <a:endParaRPr kumimoji="1" lang="en-US" altLang="ko-Kore-KR" sz="12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71450" indent="-171450" algn="ctr">
                  <a:buFontTx/>
                  <a:buChar char="-"/>
                </a:pPr>
                <a:r>
                  <a:rPr kumimoji="1" lang="ko-Kore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블록암호</a:t>
                </a:r>
                <a:r>
                  <a:rPr kumimoji="1" lang="en-US" altLang="ko-Kore-KR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(AES </a:t>
                </a:r>
                <a:r>
                  <a:rPr kumimoji="1" lang="ko-Kore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알고리즘</a:t>
                </a:r>
                <a:r>
                  <a:rPr kumimoji="1" lang="en-US" altLang="ko-Kore-KR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r>
                  <a:rPr kumimoji="1" lang="ko-Kore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을 사용하지만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ore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암호의 형태가 변하지 않음</a:t>
                </a:r>
                <a:endParaRPr kumimoji="1" lang="en-US" altLang="ko-Kore-KR" sz="12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71450" indent="-171450" algn="ctr">
                  <a:buFontTx/>
                  <a:buChar char="-"/>
                </a:pPr>
                <a:r>
                  <a:rPr kumimoji="1" lang="ko-Kore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형태가 변하면 안되는 정보</a:t>
                </a:r>
                <a:r>
                  <a:rPr kumimoji="1" lang="en-US" altLang="ko-Kore-KR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kumimoji="1" lang="ko-Kore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주민번호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카드번호 등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 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보호에 사용 가능</a:t>
                </a:r>
                <a:endParaRPr kumimoji="1" lang="ko-Kore-KR" altLang="en-US" sz="12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5F91479-5F85-447F-7705-11924919D3AE}"/>
              </a:ext>
            </a:extLst>
          </p:cNvPr>
          <p:cNvSpPr txBox="1"/>
          <p:nvPr/>
        </p:nvSpPr>
        <p:spPr>
          <a:xfrm>
            <a:off x="411920" y="1113339"/>
            <a:ext cx="1118214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형태보존암호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블록암호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블록암호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(AES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블록암호의 경우 출력 형태가 변화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형태를 보존해야 하는 정보에는 사용 불가능</a:t>
            </a:r>
            <a:endParaRPr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3"/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Ex) hi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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78Fjilop5Ui12ki9 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용량 증가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 변화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형태보존암호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블록암호를 내부적으로 사용하지만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출력 결과는 평문과 동일한 형태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형태가 변하면 안되는 정보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주민번호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카드번호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 주소 등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보호에 적합</a:t>
            </a:r>
            <a:endParaRPr kumimoji="1" lang="en-US" altLang="ko-Kore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129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6192E-1259-E907-C4E0-6492736B5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7A0D4-52D3-7824-A03B-36A5D12B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 err="1"/>
              <a:t>역랭킹</a:t>
            </a:r>
            <a:r>
              <a:rPr lang="ko-KR" altLang="en-US" dirty="0"/>
              <a:t>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B55FB-6B9F-4FA7-46B8-0CBC05890C88}"/>
              </a:ext>
            </a:extLst>
          </p:cNvPr>
          <p:cNvSpPr txBox="1"/>
          <p:nvPr/>
        </p:nvSpPr>
        <p:spPr>
          <a:xfrm>
            <a:off x="480766" y="1159497"/>
            <a:ext cx="11711234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ArrayFromNum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NumFromArray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역 연산</a:t>
            </a:r>
            <a:endParaRPr kumimoji="1" lang="en-US" altLang="ko-Kore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숫자를 배열로 변환하는 역할을 하며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진수 데이터를 다룸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변환 후 다시 각 자리 값을 배열에 저장하는 방식으로 동작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정수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(QR[1])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배열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변환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FEA-1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사용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ArrayFromTwoNum</a:t>
            </a:r>
            <a:r>
              <a:rPr lang="en-US" altLang="ko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ArrayFromNum</a:t>
            </a:r>
            <a:r>
              <a:rPr lang="ko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같은 역할</a:t>
            </a:r>
            <a:endParaRPr lang="en-US" altLang="ko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128-bit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다룸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FEA-2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사용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B03331A-A41A-075F-A1DC-B903FC6B9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0" y="4115287"/>
            <a:ext cx="5361183" cy="2534966"/>
          </a:xfrm>
          <a:prstGeom prst="rect">
            <a:avLst/>
          </a:prstGeom>
        </p:spPr>
      </p:pic>
      <p:pic>
        <p:nvPicPr>
          <p:cNvPr id="11" name="그림 10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F8658AE-8BAF-7BBB-39D6-B8A62D071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04" y="4114862"/>
            <a:ext cx="4913400" cy="253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85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B4C43-1CC0-96AE-BC65-622011A1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F27B5-85F0-85C7-095A-07663DE1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 err="1"/>
              <a:t>역랭킹</a:t>
            </a:r>
            <a:r>
              <a:rPr lang="ko-KR" altLang="en-US" dirty="0"/>
              <a:t>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5D08E-D17A-2909-4FFC-DF54D270F3BB}"/>
              </a:ext>
            </a:extLst>
          </p:cNvPr>
          <p:cNvSpPr txBox="1"/>
          <p:nvPr/>
        </p:nvSpPr>
        <p:spPr>
          <a:xfrm>
            <a:off x="480766" y="1159497"/>
            <a:ext cx="11299313" cy="222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Gen_ArrayFromNum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Gen_NumFromArray</a:t>
            </a:r>
            <a:r>
              <a:rPr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역 연산</a:t>
            </a:r>
            <a:endParaRPr kumimoji="1" lang="en-US" altLang="ko-Kore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정수를 특정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</a:t>
            </a:r>
            <a:r>
              <a:rPr kumimoji="1"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따라 배열로 변환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FEA-1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사용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Gen_ArrayFromTwoNum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128-bit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정수를 특정 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따라 배열로 변환</a:t>
            </a:r>
            <a:endParaRPr kumimoji="1" lang="en-US" altLang="ko-Kore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FEA-2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사용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8285A9B-212B-E94A-F4EA-CD6743CFE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0" y="3627416"/>
            <a:ext cx="5506427" cy="3160928"/>
          </a:xfrm>
          <a:prstGeom prst="rect">
            <a:avLst/>
          </a:prstGeom>
        </p:spPr>
      </p:pic>
      <p:pic>
        <p:nvPicPr>
          <p:cNvPr id="11" name="그림 10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3F97D2BE-2571-EA82-E0CB-682AF2732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68" y="3557761"/>
            <a:ext cx="5506427" cy="330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77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99491-C848-4FE4-B7D3-901423DD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</a:t>
            </a:r>
            <a:r>
              <a:rPr lang="ko-KR" altLang="en-US" dirty="0"/>
              <a:t> 구현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6D4160-7223-4FBB-930F-5AAE4F9F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467"/>
          <a:stretch/>
        </p:blipFill>
        <p:spPr>
          <a:xfrm>
            <a:off x="0" y="3139716"/>
            <a:ext cx="4336094" cy="3572374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1A085C7-57CB-5CC9-A573-DAD8F815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231009"/>
            <a:ext cx="7520234" cy="343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FAAF1B-DA26-C45A-CE7D-852478D152FA}"/>
              </a:ext>
            </a:extLst>
          </p:cNvPr>
          <p:cNvSpPr txBox="1"/>
          <p:nvPr/>
        </p:nvSpPr>
        <p:spPr>
          <a:xfrm>
            <a:off x="480766" y="1159497"/>
            <a:ext cx="11299313" cy="17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en-US" altLang="ko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_Encrypt</a:t>
            </a:r>
            <a:r>
              <a:rPr kumimoji="1" lang="en-US" altLang="ko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데이터 타입에 따른 분기를 통해</a:t>
            </a:r>
            <a:r>
              <a:rPr kumimoji="1" lang="en-US" altLang="ko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kumimoji="1" lang="ko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타입에 맞는 암호화 함수 호출</a:t>
            </a:r>
            <a:endParaRPr kumimoji="1" lang="en-US" altLang="ko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FEA_Enc_Bits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 데이터 암호화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FEA_Enc_Decimal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진수 데이터 암호화 함수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FEA_Enc_Radix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이외 다양한 진법의 데이터 암호화 함수</a:t>
            </a:r>
          </a:p>
        </p:txBody>
      </p:sp>
    </p:spTree>
    <p:extLst>
      <p:ext uri="{BB962C8B-B14F-4D97-AF65-F5344CB8AC3E}">
        <p14:creationId xmlns:p14="http://schemas.microsoft.com/office/powerpoint/2010/main" val="3594687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C9DF-21C1-73D1-E2F7-D4526602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864E-D59E-0CF6-608C-D8DA52C5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구현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476DD-3193-4790-07B6-3CADF570D323}"/>
              </a:ext>
            </a:extLst>
          </p:cNvPr>
          <p:cNvSpPr txBox="1"/>
          <p:nvPr/>
        </p:nvSpPr>
        <p:spPr>
          <a:xfrm>
            <a:off x="480766" y="1159497"/>
            <a:ext cx="11299313" cy="259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_Enc_Bits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 데이터 암호화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split: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</a:t>
            </a:r>
            <a:r>
              <a:rPr kumimoji="1"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평문을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두 개의 하위 블록으로 분할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BytesToU64LR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함수가 수행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루프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 키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R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rk</a:t>
            </a: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kumimoji="1" lang="ko-KR" altLang="en-US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트윅</a:t>
            </a: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R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tw</a:t>
            </a: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값을 사용하여 암호화 연산 수행</a:t>
            </a:r>
            <a:endParaRPr kumimoji="1"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주어진 라운드 수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ctx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</a:t>
            </a:r>
            <a:r>
              <a:rPr lang="en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e_ctx.rounds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따라 암호화 연산 반복 수행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FEA-A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FEA-1, FEA-B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FEA-2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지칭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ctx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</a:t>
            </a:r>
            <a:r>
              <a:rPr kumimoji="1" lang="en-US" altLang="ko-Kore-KR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alg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값에 따라 호출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swap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cat: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분할된 하위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블록을 다시 결합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U64LRToBytes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함수가 수행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8FA823-3522-5B09-FF3A-800F7AC27D84}"/>
              </a:ext>
            </a:extLst>
          </p:cNvPr>
          <p:cNvGrpSpPr/>
          <p:nvPr/>
        </p:nvGrpSpPr>
        <p:grpSpPr>
          <a:xfrm>
            <a:off x="480766" y="4040960"/>
            <a:ext cx="10363200" cy="2817040"/>
            <a:chOff x="0" y="3543835"/>
            <a:chExt cx="12192000" cy="3314165"/>
          </a:xfrm>
        </p:grpSpPr>
        <p:pic>
          <p:nvPicPr>
            <p:cNvPr id="8" name="그림 7" descr="텍스트, 스크린샷, 폰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C2CFB588-0B23-66A8-658C-4F5C0BD9F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3543835"/>
              <a:ext cx="7772400" cy="331416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294A79-673C-FB58-72D5-5453674B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6467" b="1832"/>
            <a:stretch/>
          </p:blipFill>
          <p:spPr>
            <a:xfrm>
              <a:off x="0" y="3543835"/>
              <a:ext cx="4097741" cy="331416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8016435-41D0-BBDD-3D4F-5CA88E8C26CC}"/>
                </a:ext>
              </a:extLst>
            </p:cNvPr>
            <p:cNvSpPr/>
            <p:nvPr/>
          </p:nvSpPr>
          <p:spPr>
            <a:xfrm>
              <a:off x="454119" y="4322547"/>
              <a:ext cx="1461767" cy="2286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14" name="꺾인 연결선[E] 13">
              <a:extLst>
                <a:ext uri="{FF2B5EF4-FFF2-40B4-BE49-F238E27FC236}">
                  <a16:creationId xmlns:a16="http://schemas.microsoft.com/office/drawing/2014/main" id="{C8181327-6474-2F0C-29F6-AF59908209DB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915886" y="4436847"/>
              <a:ext cx="2792038" cy="506266"/>
            </a:xfrm>
            <a:prstGeom prst="bentConnector3">
              <a:avLst>
                <a:gd name="adj1" fmla="val 74436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B0A7ED9-BB04-A6D1-A021-B104D199F071}"/>
                </a:ext>
              </a:extLst>
            </p:cNvPr>
            <p:cNvSpPr/>
            <p:nvPr/>
          </p:nvSpPr>
          <p:spPr>
            <a:xfrm>
              <a:off x="454119" y="5982666"/>
              <a:ext cx="1844238" cy="58233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492765D-2DC6-CC81-3F57-44AE057D9AF4}"/>
                </a:ext>
              </a:extLst>
            </p:cNvPr>
            <p:cNvSpPr/>
            <p:nvPr/>
          </p:nvSpPr>
          <p:spPr>
            <a:xfrm>
              <a:off x="454118" y="4583388"/>
              <a:ext cx="2931633" cy="11857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A2815F-17B3-948F-9770-15FE90301C2D}"/>
                </a:ext>
              </a:extLst>
            </p:cNvPr>
            <p:cNvSpPr/>
            <p:nvPr/>
          </p:nvSpPr>
          <p:spPr>
            <a:xfrm>
              <a:off x="4707925" y="6029281"/>
              <a:ext cx="5980670" cy="34989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927FF51-FD57-0A58-2D3A-6BA128031D9D}"/>
                </a:ext>
              </a:extLst>
            </p:cNvPr>
            <p:cNvSpPr/>
            <p:nvPr/>
          </p:nvSpPr>
          <p:spPr>
            <a:xfrm>
              <a:off x="4707924" y="5059660"/>
              <a:ext cx="6376087" cy="9230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077CDDA-AF72-CDF7-3C8C-B3778DC2D2AF}"/>
                </a:ext>
              </a:extLst>
            </p:cNvPr>
            <p:cNvSpPr/>
            <p:nvPr/>
          </p:nvSpPr>
          <p:spPr>
            <a:xfrm>
              <a:off x="4707924" y="4861565"/>
              <a:ext cx="3669957" cy="163096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CCD1F37-7F9D-757D-7663-8BFA0CA2D9E8}"/>
                </a:ext>
              </a:extLst>
            </p:cNvPr>
            <p:cNvCxnSpPr>
              <a:cxnSpLocks/>
              <a:stCxn id="32" idx="3"/>
              <a:endCxn id="39" idx="1"/>
            </p:cNvCxnSpPr>
            <p:nvPr/>
          </p:nvCxnSpPr>
          <p:spPr>
            <a:xfrm>
              <a:off x="3385751" y="5176265"/>
              <a:ext cx="1322173" cy="3448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B6C3B1-2F12-98AF-AA83-DA6DA87EAB43}"/>
                </a:ext>
              </a:extLst>
            </p:cNvPr>
            <p:cNvCxnSpPr>
              <a:cxnSpLocks/>
              <a:stCxn id="18" idx="3"/>
              <a:endCxn id="38" idx="1"/>
            </p:cNvCxnSpPr>
            <p:nvPr/>
          </p:nvCxnSpPr>
          <p:spPr>
            <a:xfrm flipV="1">
              <a:off x="2298357" y="6204230"/>
              <a:ext cx="2409568" cy="69605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4936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7F2F4-667B-B3F0-82EF-7212EAB51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6CE80-EA03-73D5-EBAC-B57DDBA8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구현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F7089-9059-1B47-010F-F6CBE4BE0308}"/>
              </a:ext>
            </a:extLst>
          </p:cNvPr>
          <p:cNvSpPr txBox="1"/>
          <p:nvPr/>
        </p:nvSpPr>
        <p:spPr>
          <a:xfrm>
            <a:off x="480767" y="896303"/>
            <a:ext cx="11368161" cy="218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BytesToU64LR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평문을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두 개의 하위 블록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(64-bit)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분할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주어진 비트 길이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block_bits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따라 배열을 적절히 분할 후 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형태로 변환</a:t>
            </a:r>
            <a:endParaRPr kumimoji="1" lang="en-US" altLang="ko-Kore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is_even_round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값에 따라 </a:t>
            </a:r>
            <a:r>
              <a:rPr lang="en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SplitBits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함수가 호출되어 데이터를 어떻게 분할할지 결정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SplitBits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짝수 또는 홀수 라운드에 따라 데이터를 분할할 때 필요한 비트 수를 계산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홀수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짝수 라운드에 맞춰 두 블록을 변환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(Feistel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구조에 필요한 준비 작업 수행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9DA8D8-FF71-9FA7-0BF8-29AA26556004}"/>
              </a:ext>
            </a:extLst>
          </p:cNvPr>
          <p:cNvGrpSpPr/>
          <p:nvPr/>
        </p:nvGrpSpPr>
        <p:grpSpPr>
          <a:xfrm>
            <a:off x="227299" y="3429000"/>
            <a:ext cx="6178077" cy="2634343"/>
            <a:chOff x="0" y="4103914"/>
            <a:chExt cx="6178077" cy="2634343"/>
          </a:xfrm>
        </p:grpSpPr>
        <p:pic>
          <p:nvPicPr>
            <p:cNvPr id="9" name="그림 8" descr="텍스트, 스크린샷, 폰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5C1122AF-F516-CAD1-786B-813684DC2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03914"/>
              <a:ext cx="6178077" cy="26343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9AD99B-A57B-3E38-65FD-9D88B2FF60FB}"/>
                </a:ext>
              </a:extLst>
            </p:cNvPr>
            <p:cNvSpPr/>
            <p:nvPr/>
          </p:nvSpPr>
          <p:spPr>
            <a:xfrm>
              <a:off x="270406" y="5131254"/>
              <a:ext cx="2886452" cy="1809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E9D153-C745-E1D3-7239-D793ABD05382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384157" y="4546827"/>
            <a:ext cx="3784157" cy="4963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9BC657-7944-F113-B8D9-0397F44496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823" y="6088903"/>
            <a:ext cx="3893553" cy="7690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BC1E0-517F-2C85-A07B-476A966F8392}"/>
              </a:ext>
            </a:extLst>
          </p:cNvPr>
          <p:cNvSpPr/>
          <p:nvPr/>
        </p:nvSpPr>
        <p:spPr>
          <a:xfrm>
            <a:off x="2511822" y="6092262"/>
            <a:ext cx="3904441" cy="75215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A13E29-0B84-C917-BED4-29577F7D08AD}"/>
              </a:ext>
            </a:extLst>
          </p:cNvPr>
          <p:cNvGrpSpPr/>
          <p:nvPr/>
        </p:nvGrpSpPr>
        <p:grpSpPr>
          <a:xfrm>
            <a:off x="6416263" y="3229284"/>
            <a:ext cx="5211321" cy="3628716"/>
            <a:chOff x="5641873" y="2339721"/>
            <a:chExt cx="6490366" cy="45193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9452152-7CB7-480F-5A36-4437359C8199}"/>
                </a:ext>
              </a:extLst>
            </p:cNvPr>
            <p:cNvSpPr/>
            <p:nvPr/>
          </p:nvSpPr>
          <p:spPr>
            <a:xfrm>
              <a:off x="6578504" y="2339721"/>
              <a:ext cx="5553735" cy="45182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21" name="그림 20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B133FB43-C15B-E948-83FB-BFA8EAB3E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539" y="2602213"/>
              <a:ext cx="2945700" cy="4256314"/>
            </a:xfrm>
            <a:prstGeom prst="rect">
              <a:avLst/>
            </a:prstGeom>
          </p:spPr>
        </p:pic>
        <p:pic>
          <p:nvPicPr>
            <p:cNvPr id="24" name="그림 23" descr="텍스트, 스크린샷, 소프트웨어, 운영 체제이(가) 표시된 사진&#10;&#10;자동 생성된 설명">
              <a:extLst>
                <a:ext uri="{FF2B5EF4-FFF2-40B4-BE49-F238E27FC236}">
                  <a16:creationId xmlns:a16="http://schemas.microsoft.com/office/drawing/2014/main" id="{8F8C5C89-BD88-5A02-4974-C735FF833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391" y="2351661"/>
              <a:ext cx="2597148" cy="4507393"/>
            </a:xfrm>
            <a:prstGeom prst="rect">
              <a:avLst/>
            </a:prstGeom>
          </p:spPr>
        </p:pic>
        <p:cxnSp>
          <p:nvCxnSpPr>
            <p:cNvPr id="8" name="꺾인 연결선[E] 7">
              <a:extLst>
                <a:ext uri="{FF2B5EF4-FFF2-40B4-BE49-F238E27FC236}">
                  <a16:creationId xmlns:a16="http://schemas.microsoft.com/office/drawing/2014/main" id="{FA770D3E-BD2B-334A-5AE4-39F8E3A6B7F5}"/>
                </a:ext>
              </a:extLst>
            </p:cNvPr>
            <p:cNvCxnSpPr>
              <a:cxnSpLocks/>
              <a:stCxn id="13" idx="1"/>
              <a:endCxn id="7" idx="3"/>
            </p:cNvCxnSpPr>
            <p:nvPr/>
          </p:nvCxnSpPr>
          <p:spPr>
            <a:xfrm rot="10800000" flipV="1">
              <a:off x="5641873" y="3821816"/>
              <a:ext cx="1323707" cy="2551942"/>
            </a:xfrm>
            <a:prstGeom prst="bentConnector3">
              <a:avLst>
                <a:gd name="adj1" fmla="val 19344"/>
              </a:avLst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F032819-723B-CD3B-B65D-8EC5E662780F}"/>
                </a:ext>
              </a:extLst>
            </p:cNvPr>
            <p:cNvSpPr/>
            <p:nvPr/>
          </p:nvSpPr>
          <p:spPr>
            <a:xfrm>
              <a:off x="6965580" y="3768321"/>
              <a:ext cx="1296677" cy="106993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29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88567-20AE-267A-4942-59CCDC7B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D6A60-5076-ECD5-ED96-003677F9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구현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3F85B-DA89-3998-181B-00AF884BD166}"/>
              </a:ext>
            </a:extLst>
          </p:cNvPr>
          <p:cNvSpPr txBox="1"/>
          <p:nvPr/>
        </p:nvSpPr>
        <p:spPr>
          <a:xfrm>
            <a:off x="480766" y="1159497"/>
            <a:ext cx="11299313" cy="259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FEA_A_Enc_U64ToU64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FEA-1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홀수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짝수 라운드의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블록 단위 암호화 루프 수행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블록을 두 개로 나누어 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X0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X1 </a:t>
            </a:r>
            <a:r>
              <a:rPr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배열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저장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Feistel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구조의 좌우 블록에 해당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트윅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tw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초기 값 설정 후 블록 크기에 맞게 트윅 값 마스킹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masktabtw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라운드 수행 후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암호화 된 블록을 마스킹 처리하여 배열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(XX)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저장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완료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FEA_A_ENC_ROUND_O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홀수 라운드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FEA_A_ENC_ROUND_E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짝수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63D37AE-EF7B-ABE0-5210-12564867C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57" y="3480319"/>
            <a:ext cx="5910943" cy="3377681"/>
          </a:xfrm>
          <a:prstGeom prst="rect">
            <a:avLst/>
          </a:prstGeom>
        </p:spPr>
      </p:pic>
      <p:pic>
        <p:nvPicPr>
          <p:cNvPr id="9" name="그림 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7BB8801-C744-D20C-BA19-B8E7B86094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3914"/>
            <a:ext cx="6178077" cy="26343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96CA35-7E07-B50A-46B6-D23482ED3E37}"/>
              </a:ext>
            </a:extLst>
          </p:cNvPr>
          <p:cNvSpPr/>
          <p:nvPr/>
        </p:nvSpPr>
        <p:spPr>
          <a:xfrm>
            <a:off x="411920" y="5418889"/>
            <a:ext cx="4878537" cy="15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59EB0DD-49C8-AF1B-E2C3-5D5E831DA1F1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5290457" y="5176685"/>
            <a:ext cx="990600" cy="3195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76EC2B-FABA-4E7B-AA79-1728709C543E}"/>
              </a:ext>
            </a:extLst>
          </p:cNvPr>
          <p:cNvSpPr/>
          <p:nvPr/>
        </p:nvSpPr>
        <p:spPr>
          <a:xfrm>
            <a:off x="6281057" y="3495369"/>
            <a:ext cx="5910943" cy="3362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943132-58D9-8AE4-E3C9-DA5E2ECDB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84" y="4963886"/>
            <a:ext cx="2795477" cy="16863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759F7A-BE04-91B2-718A-8746173C6685}"/>
              </a:ext>
            </a:extLst>
          </p:cNvPr>
          <p:cNvSpPr/>
          <p:nvPr/>
        </p:nvSpPr>
        <p:spPr>
          <a:xfrm>
            <a:off x="6836228" y="5716167"/>
            <a:ext cx="1926772" cy="1488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0BFFD1-B760-1D28-DFB4-9AB7383021B3}"/>
              </a:ext>
            </a:extLst>
          </p:cNvPr>
          <p:cNvSpPr/>
          <p:nvPr/>
        </p:nvSpPr>
        <p:spPr>
          <a:xfrm>
            <a:off x="6836228" y="5884858"/>
            <a:ext cx="1926772" cy="1675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4A0A05-C11F-7B60-D7EE-7BC7056A8006}"/>
              </a:ext>
            </a:extLst>
          </p:cNvPr>
          <p:cNvSpPr/>
          <p:nvPr/>
        </p:nvSpPr>
        <p:spPr>
          <a:xfrm>
            <a:off x="9318171" y="5792042"/>
            <a:ext cx="2788590" cy="8582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1CF8F1-4CF5-2872-250F-6D385847475F}"/>
              </a:ext>
            </a:extLst>
          </p:cNvPr>
          <p:cNvSpPr/>
          <p:nvPr/>
        </p:nvSpPr>
        <p:spPr>
          <a:xfrm>
            <a:off x="9311284" y="4928913"/>
            <a:ext cx="2788591" cy="8319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D1C3CAA-E695-ABAA-D19D-0BD23433A33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763000" y="5968658"/>
            <a:ext cx="555171" cy="2524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6E9D818-C7D4-AC77-8609-BCC89FDAE135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8763000" y="5344912"/>
            <a:ext cx="548284" cy="4456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91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8DF8-0A15-9983-BFC1-E476F3112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D9A04-001F-183F-78D4-90807AB0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구현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6D372-923A-F078-E879-B2FD9D5DD637}"/>
              </a:ext>
            </a:extLst>
          </p:cNvPr>
          <p:cNvSpPr txBox="1"/>
          <p:nvPr/>
        </p:nvSpPr>
        <p:spPr>
          <a:xfrm>
            <a:off x="411920" y="1017754"/>
            <a:ext cx="11564089" cy="305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FEA_A_ENC_ROUND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FEA-1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 함수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홀수 라운드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오른쪽 블록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(X1)</a:t>
            </a:r>
            <a:r>
              <a:rPr kumimoji="1"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트윅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tw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라운드 키를 적용하여 왼쪽 블록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(X0)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XOR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수행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짝수 라운드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왼쪽 블록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(X0)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트윅과 라운드 키를 적용하여 오른쪽 블록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(X1)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XOR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수행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sub_diff_layer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치환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sz="2000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Subsititution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확산</a:t>
            </a: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(Diffusion)</a:t>
            </a: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연산 수행</a:t>
            </a:r>
            <a:endParaRPr kumimoji="1" lang="en-US" altLang="ko-Kore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치환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입력값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-bit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값으로 나눈 뒤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S-box</a:t>
            </a:r>
            <a:r>
              <a:rPr kumimoji="1"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통해 치환 연산 수행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확산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치환된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8-bit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tmp_arr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들에 </a:t>
            </a: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diff_mat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곱셈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field_mult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 이용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XOR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수행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field_mult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GF(64)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필드 상에서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8-bit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곱셈 연산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(a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b)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수행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56F197-8344-DB15-C6DB-1583A3D81E4D}"/>
              </a:ext>
            </a:extLst>
          </p:cNvPr>
          <p:cNvGrpSpPr/>
          <p:nvPr/>
        </p:nvGrpSpPr>
        <p:grpSpPr>
          <a:xfrm>
            <a:off x="592897" y="4279882"/>
            <a:ext cx="11006205" cy="2578118"/>
            <a:chOff x="124250" y="4021566"/>
            <a:chExt cx="11655829" cy="2730287"/>
          </a:xfrm>
        </p:grpSpPr>
        <p:pic>
          <p:nvPicPr>
            <p:cNvPr id="5" name="그림 4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95E3B88A-76ED-E746-7259-B5DCD46FC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50" y="4397829"/>
              <a:ext cx="3902247" cy="235402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4064F23-6927-96DA-F198-FACE9B28EA61}"/>
                </a:ext>
              </a:extLst>
            </p:cNvPr>
            <p:cNvSpPr/>
            <p:nvPr/>
          </p:nvSpPr>
          <p:spPr>
            <a:xfrm>
              <a:off x="754096" y="4691743"/>
              <a:ext cx="1321277" cy="1850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CE66917-F9A4-911E-29C0-93A264257B45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2075373" y="4784272"/>
              <a:ext cx="2257454" cy="60551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8385DB5-1782-9EAB-A013-EB7AF01C286B}"/>
                </a:ext>
              </a:extLst>
            </p:cNvPr>
            <p:cNvGrpSpPr/>
            <p:nvPr/>
          </p:nvGrpSpPr>
          <p:grpSpPr>
            <a:xfrm>
              <a:off x="4332827" y="4027714"/>
              <a:ext cx="3992238" cy="2724139"/>
              <a:chOff x="6194695" y="3687375"/>
              <a:chExt cx="4416671" cy="3150353"/>
            </a:xfrm>
          </p:grpSpPr>
          <p:pic>
            <p:nvPicPr>
              <p:cNvPr id="18" name="그림 17" descr="텍스트, 스크린샷, 폰트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99A9430-747C-00F9-4ED3-193D7EA22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4695" y="3687375"/>
                <a:ext cx="4416671" cy="3150353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E4827AE-C2F2-E259-3B5F-A2BF3AB41735}"/>
                  </a:ext>
                </a:extLst>
              </p:cNvPr>
              <p:cNvSpPr/>
              <p:nvPr/>
            </p:nvSpPr>
            <p:spPr>
              <a:xfrm>
                <a:off x="6194695" y="3687375"/>
                <a:ext cx="4416671" cy="315035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26" name="그림 25" descr="텍스트, 스크린샷, 폰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256E4220-6B7F-1012-B632-4C8B1877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897" y="4027714"/>
              <a:ext cx="3028182" cy="1896867"/>
            </a:xfrm>
            <a:prstGeom prst="rect">
              <a:avLst/>
            </a:prstGeom>
          </p:spPr>
        </p:pic>
        <p:pic>
          <p:nvPicPr>
            <p:cNvPr id="28" name="그림 27" descr="폰트, 텍스트, 스크린샷, 그래픽이(가) 표시된 사진&#10;&#10;자동 생성된 설명">
              <a:extLst>
                <a:ext uri="{FF2B5EF4-FFF2-40B4-BE49-F238E27FC236}">
                  <a16:creationId xmlns:a16="http://schemas.microsoft.com/office/drawing/2014/main" id="{931EA844-21CD-F88C-F0FD-82AC39C3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897" y="6153579"/>
              <a:ext cx="3028182" cy="598274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D55075-E710-AC86-13AE-A3D2AAA25390}"/>
                </a:ext>
              </a:extLst>
            </p:cNvPr>
            <p:cNvSpPr/>
            <p:nvPr/>
          </p:nvSpPr>
          <p:spPr>
            <a:xfrm>
              <a:off x="5606141" y="5775744"/>
              <a:ext cx="2718923" cy="14883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91D56-63C4-C7FA-7FBA-B373A186C095}"/>
                </a:ext>
              </a:extLst>
            </p:cNvPr>
            <p:cNvSpPr/>
            <p:nvPr/>
          </p:nvSpPr>
          <p:spPr>
            <a:xfrm>
              <a:off x="9459685" y="4965305"/>
              <a:ext cx="1698172" cy="14009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D4D4523-89BF-C4A4-A0E6-72041F6F01E1}"/>
                </a:ext>
              </a:extLst>
            </p:cNvPr>
            <p:cNvSpPr/>
            <p:nvPr/>
          </p:nvSpPr>
          <p:spPr>
            <a:xfrm>
              <a:off x="8751897" y="4021566"/>
              <a:ext cx="3028182" cy="1903015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959DA1-B6D0-5717-A142-BF5D14AE9060}"/>
                </a:ext>
              </a:extLst>
            </p:cNvPr>
            <p:cNvSpPr/>
            <p:nvPr/>
          </p:nvSpPr>
          <p:spPr>
            <a:xfrm>
              <a:off x="8738721" y="6153578"/>
              <a:ext cx="3041357" cy="59827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39B382D7-6ACF-C575-873D-725DEFD3A208}"/>
                </a:ext>
              </a:extLst>
            </p:cNvPr>
            <p:cNvCxnSpPr>
              <a:stCxn id="30" idx="3"/>
              <a:endCxn id="26" idx="1"/>
            </p:cNvCxnSpPr>
            <p:nvPr/>
          </p:nvCxnSpPr>
          <p:spPr>
            <a:xfrm flipV="1">
              <a:off x="8325064" y="4976148"/>
              <a:ext cx="426833" cy="874015"/>
            </a:xfrm>
            <a:prstGeom prst="bentConnector3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D45AE17B-6246-92E3-218D-6FD5E486D318}"/>
                </a:ext>
              </a:extLst>
            </p:cNvPr>
            <p:cNvCxnSpPr>
              <a:cxnSpLocks/>
              <a:stCxn id="31" idx="3"/>
              <a:endCxn id="38" idx="0"/>
            </p:cNvCxnSpPr>
            <p:nvPr/>
          </p:nvCxnSpPr>
          <p:spPr>
            <a:xfrm flipH="1">
              <a:off x="10259400" y="5035353"/>
              <a:ext cx="898457" cy="1118225"/>
            </a:xfrm>
            <a:prstGeom prst="bentConnector4">
              <a:avLst>
                <a:gd name="adj1" fmla="val -86024"/>
                <a:gd name="adj2" fmla="val 58973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1915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57D31-F636-7888-607B-AF6E9744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52EDF-26BF-8A80-E747-59B3A30C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구현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0ECD9-3FA4-8F0F-2C26-DDB71CCB57F1}"/>
              </a:ext>
            </a:extLst>
          </p:cNvPr>
          <p:cNvSpPr txBox="1"/>
          <p:nvPr/>
        </p:nvSpPr>
        <p:spPr>
          <a:xfrm>
            <a:off x="480766" y="1159497"/>
            <a:ext cx="6178077" cy="259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FEA_B_Enc_U64ToU64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FEA-2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홀수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짝수 라운드 수행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 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블록 단위 암호화 루프 수행</a:t>
            </a: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FEA_A_Enc_U64ToU64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유사한 구조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 수가 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배수인 경우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(18 or 24) </a:t>
            </a:r>
            <a:b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라운드를 한 번에 처리하도록 구현</a:t>
            </a:r>
            <a:endParaRPr kumimoji="1" lang="en-US" altLang="ko-Kore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AAD6DD-D39B-7807-A8E8-2C0924FCE4DA}"/>
              </a:ext>
            </a:extLst>
          </p:cNvPr>
          <p:cNvGrpSpPr/>
          <p:nvPr/>
        </p:nvGrpSpPr>
        <p:grpSpPr>
          <a:xfrm>
            <a:off x="514314" y="4153891"/>
            <a:ext cx="6178077" cy="2634343"/>
            <a:chOff x="524704" y="4015910"/>
            <a:chExt cx="6178077" cy="2634343"/>
          </a:xfrm>
        </p:grpSpPr>
        <p:pic>
          <p:nvPicPr>
            <p:cNvPr id="9" name="그림 8" descr="텍스트, 스크린샷, 폰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EB44B427-A62C-2701-1BE2-65E3B256E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04" y="4015910"/>
              <a:ext cx="6178077" cy="263434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58E26E-0DF7-AFB7-3DDB-DFA44195ABE1}"/>
                </a:ext>
              </a:extLst>
            </p:cNvPr>
            <p:cNvSpPr/>
            <p:nvPr/>
          </p:nvSpPr>
          <p:spPr>
            <a:xfrm>
              <a:off x="1001938" y="5709389"/>
              <a:ext cx="4878537" cy="1545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88E2DF-2E63-8335-AC5B-C671506B4FD9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5870085" y="4274721"/>
            <a:ext cx="1076573" cy="16499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C05D0B-2132-60A5-BA98-EC545337864E}"/>
              </a:ext>
            </a:extLst>
          </p:cNvPr>
          <p:cNvSpPr/>
          <p:nvPr/>
        </p:nvSpPr>
        <p:spPr>
          <a:xfrm>
            <a:off x="6946658" y="1691441"/>
            <a:ext cx="4970869" cy="5166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61D23AB-6874-E024-45E7-87CF35B456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44" y="1702327"/>
            <a:ext cx="4959983" cy="51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17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DDD8-6801-F1E4-4ED5-2AC16A710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95071BA-91E1-31B3-0898-FEA983153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51"/>
          <a:stretch/>
        </p:blipFill>
        <p:spPr>
          <a:xfrm>
            <a:off x="186573" y="3480826"/>
            <a:ext cx="4959983" cy="29567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9F821-ED0B-CEFC-6C98-6083E93E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구현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3325E-3125-F090-A03B-77BEC655B8E7}"/>
              </a:ext>
            </a:extLst>
          </p:cNvPr>
          <p:cNvSpPr txBox="1"/>
          <p:nvPr/>
        </p:nvSpPr>
        <p:spPr>
          <a:xfrm>
            <a:off x="480766" y="1159497"/>
            <a:ext cx="11299313" cy="17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FEA_B_Enc_Round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FEA-2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라운드 함수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FEA_A_ENC_ROUND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유사한 연산을 수행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Feistel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구조에 따라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X0, X1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블록을 교차적으로 처리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FEA_B_ENC_CORE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매크로를 사용하여  각 라운드의 치환 및 확산 연산 수행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17455F-8402-D34C-5DCD-77C971CAFB32}"/>
              </a:ext>
            </a:extLst>
          </p:cNvPr>
          <p:cNvSpPr/>
          <p:nvPr/>
        </p:nvSpPr>
        <p:spPr>
          <a:xfrm>
            <a:off x="838652" y="5222561"/>
            <a:ext cx="1632405" cy="866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BDFE98-21D1-0125-F982-52CDD53F2DC6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2471057" y="4248633"/>
            <a:ext cx="2785227" cy="14072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E93E2A-DD79-464F-4801-B5BA4E8102A2}"/>
              </a:ext>
            </a:extLst>
          </p:cNvPr>
          <p:cNvSpPr/>
          <p:nvPr/>
        </p:nvSpPr>
        <p:spPr>
          <a:xfrm>
            <a:off x="5256284" y="3765371"/>
            <a:ext cx="6749143" cy="96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AB69C41F-7DB7-57E6-62C7-E1B1510E1D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84" y="3765371"/>
            <a:ext cx="6749143" cy="96652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그림 17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EF8491D8-2ED9-5642-ADD4-26036F430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989" y="5278088"/>
            <a:ext cx="2367438" cy="96652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1E7A83-F4C5-1719-DC6E-6958E0CB529D}"/>
              </a:ext>
            </a:extLst>
          </p:cNvPr>
          <p:cNvSpPr/>
          <p:nvPr/>
        </p:nvSpPr>
        <p:spPr>
          <a:xfrm>
            <a:off x="9760118" y="3765371"/>
            <a:ext cx="1702539" cy="179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E0FA0354-5B7B-EF1A-001C-D2F11603C42D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>
          <a:xfrm flipH="1">
            <a:off x="10821708" y="3855064"/>
            <a:ext cx="640949" cy="1423024"/>
          </a:xfrm>
          <a:prstGeom prst="bentConnector4">
            <a:avLst>
              <a:gd name="adj1" fmla="val -101903"/>
              <a:gd name="adj2" fmla="val 7763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59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6004D-154E-A47C-D899-9A1B0F07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DEC24-4080-9586-1E5F-6E261B1E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구현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2EE1C-AADB-E408-663D-07567063FC20}"/>
              </a:ext>
            </a:extLst>
          </p:cNvPr>
          <p:cNvSpPr txBox="1"/>
          <p:nvPr/>
        </p:nvSpPr>
        <p:spPr>
          <a:xfrm>
            <a:off x="480766" y="1159497"/>
            <a:ext cx="11368160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U64LRToBytes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분할되었던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블록을 다시 결합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SplitBits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함수를 사용하여 블록의 상위 비트 하위 비트를 분할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X0, X1)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필요한 만큼 비트 이동을 수행하여 상위 비트와 하위 비트를 조합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최종적으로 바이트 배열로 변환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283707-9F33-66EE-3A96-29EEC44D2BEC}"/>
              </a:ext>
            </a:extLst>
          </p:cNvPr>
          <p:cNvGrpSpPr/>
          <p:nvPr/>
        </p:nvGrpSpPr>
        <p:grpSpPr>
          <a:xfrm>
            <a:off x="105103" y="3876618"/>
            <a:ext cx="4771664" cy="2034646"/>
            <a:chOff x="-4834" y="4739908"/>
            <a:chExt cx="4771664" cy="2034646"/>
          </a:xfrm>
        </p:grpSpPr>
        <p:pic>
          <p:nvPicPr>
            <p:cNvPr id="9" name="그림 8" descr="텍스트, 스크린샷, 폰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6F2354EC-5BCE-85AA-FD7F-F84DE0890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34" y="4739908"/>
              <a:ext cx="4771664" cy="203464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F1C3C01-A7E6-692A-5D32-128533E04532}"/>
                </a:ext>
              </a:extLst>
            </p:cNvPr>
            <p:cNvSpPr/>
            <p:nvPr/>
          </p:nvSpPr>
          <p:spPr>
            <a:xfrm>
              <a:off x="121325" y="6202660"/>
              <a:ext cx="3688675" cy="3178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0276F8-2E8C-7714-D3BA-4645206D42DA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3919937" y="4892830"/>
            <a:ext cx="1374124" cy="605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900943-F326-0925-BEED-FEAC11CF2539}"/>
              </a:ext>
            </a:extLst>
          </p:cNvPr>
          <p:cNvGrpSpPr/>
          <p:nvPr/>
        </p:nvGrpSpPr>
        <p:grpSpPr>
          <a:xfrm>
            <a:off x="5294061" y="3096097"/>
            <a:ext cx="6565376" cy="3595687"/>
            <a:chOff x="5007524" y="2916938"/>
            <a:chExt cx="7195997" cy="394106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80D33-6B10-89BF-99FD-D7BC6C189ADF}"/>
                </a:ext>
              </a:extLst>
            </p:cNvPr>
            <p:cNvSpPr/>
            <p:nvPr/>
          </p:nvSpPr>
          <p:spPr>
            <a:xfrm>
              <a:off x="5007524" y="2916938"/>
              <a:ext cx="7195997" cy="39386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7" name="그림 6" descr="텍스트, 스크린샷, 소프트웨어, 운영 체제이(가) 표시된 사진&#10;&#10;자동 생성된 설명">
              <a:extLst>
                <a:ext uri="{FF2B5EF4-FFF2-40B4-BE49-F238E27FC236}">
                  <a16:creationId xmlns:a16="http://schemas.microsoft.com/office/drawing/2014/main" id="{A7D30FBE-95BC-DA9E-7651-AA9129B4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729" y="2927449"/>
              <a:ext cx="4095271" cy="3928117"/>
            </a:xfrm>
            <a:prstGeom prst="rect">
              <a:avLst/>
            </a:prstGeom>
          </p:spPr>
        </p:pic>
        <p:pic>
          <p:nvPicPr>
            <p:cNvPr id="13" name="그림 12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BCC1B484-316B-C431-8DB2-CBF83825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314" y="2929883"/>
              <a:ext cx="3108471" cy="3928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32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형태보존암호의 </a:t>
            </a:r>
            <a:r>
              <a:rPr lang="en-US" altLang="ko-KR" dirty="0"/>
              <a:t>3</a:t>
            </a:r>
            <a:r>
              <a:rPr lang="ko-Kore-KR" altLang="en-US" dirty="0"/>
              <a:t>단계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D181F5-C5AF-C68B-8B5C-0CB5FA24B088}"/>
              </a:ext>
            </a:extLst>
          </p:cNvPr>
          <p:cNvGrpSpPr/>
          <p:nvPr/>
        </p:nvGrpSpPr>
        <p:grpSpPr>
          <a:xfrm>
            <a:off x="0" y="1844675"/>
            <a:ext cx="12192000" cy="4404953"/>
            <a:chOff x="0" y="1739331"/>
            <a:chExt cx="12192000" cy="440495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2F4D578-A576-633E-1C19-D79D00F4101F}"/>
                </a:ext>
              </a:extLst>
            </p:cNvPr>
            <p:cNvGrpSpPr/>
            <p:nvPr/>
          </p:nvGrpSpPr>
          <p:grpSpPr>
            <a:xfrm>
              <a:off x="411920" y="1739331"/>
              <a:ext cx="11359849" cy="2540116"/>
              <a:chOff x="411920" y="1739331"/>
              <a:chExt cx="11359849" cy="254011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D930154-DD1B-564B-5C94-63C757A12119}"/>
                  </a:ext>
                </a:extLst>
              </p:cNvPr>
              <p:cNvGrpSpPr/>
              <p:nvPr/>
            </p:nvGrpSpPr>
            <p:grpSpPr>
              <a:xfrm>
                <a:off x="411920" y="1739331"/>
                <a:ext cx="11359849" cy="1343884"/>
                <a:chOff x="411920" y="1739331"/>
                <a:chExt cx="11359849" cy="1343884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37BCA98-980E-3A6B-619B-5D01AE3F320D}"/>
                    </a:ext>
                  </a:extLst>
                </p:cNvPr>
                <p:cNvSpPr/>
                <p:nvPr/>
              </p:nvSpPr>
              <p:spPr>
                <a:xfrm>
                  <a:off x="411920" y="1739331"/>
                  <a:ext cx="2602911" cy="36933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  <a:alpha val="329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1B8823A-A0BE-11B7-4D5E-E08120D9B3A0}"/>
                    </a:ext>
                  </a:extLst>
                </p:cNvPr>
                <p:cNvSpPr/>
                <p:nvPr/>
              </p:nvSpPr>
              <p:spPr>
                <a:xfrm>
                  <a:off x="4898874" y="1798950"/>
                  <a:ext cx="2602911" cy="36933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  <a:alpha val="329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9E7893D-820D-84EA-8378-B3BE24AA98AC}"/>
                    </a:ext>
                  </a:extLst>
                </p:cNvPr>
                <p:cNvSpPr/>
                <p:nvPr/>
              </p:nvSpPr>
              <p:spPr>
                <a:xfrm>
                  <a:off x="9150540" y="1802220"/>
                  <a:ext cx="2621229" cy="369332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  <a:alpha val="329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3C216005-A8B6-9D19-8C6C-CD41BC408A9D}"/>
                    </a:ext>
                  </a:extLst>
                </p:cNvPr>
                <p:cNvGrpSpPr/>
                <p:nvPr/>
              </p:nvGrpSpPr>
              <p:grpSpPr>
                <a:xfrm>
                  <a:off x="8252635" y="1797459"/>
                  <a:ext cx="400738" cy="339725"/>
                  <a:chOff x="8252635" y="1797459"/>
                  <a:chExt cx="400738" cy="339725"/>
                </a:xfrm>
              </p:grpSpPr>
              <p:sp>
                <p:nvSpPr>
                  <p:cNvPr id="12" name="갈매기형 수장[C] 61">
                    <a:extLst>
                      <a:ext uri="{FF2B5EF4-FFF2-40B4-BE49-F238E27FC236}">
                        <a16:creationId xmlns:a16="http://schemas.microsoft.com/office/drawing/2014/main" id="{B20E7BEE-3053-B710-1A58-BDE2C158EF0E}"/>
                      </a:ext>
                    </a:extLst>
                  </p:cNvPr>
                  <p:cNvSpPr/>
                  <p:nvPr/>
                </p:nvSpPr>
                <p:spPr>
                  <a:xfrm>
                    <a:off x="8252635" y="1797459"/>
                    <a:ext cx="161015" cy="339725"/>
                  </a:xfrm>
                  <a:prstGeom prst="chevron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갈매기형 수장[C] 62">
                    <a:extLst>
                      <a:ext uri="{FF2B5EF4-FFF2-40B4-BE49-F238E27FC236}">
                        <a16:creationId xmlns:a16="http://schemas.microsoft.com/office/drawing/2014/main" id="{468EF5A6-A7A0-0E7A-4439-8CA2678D2E24}"/>
                      </a:ext>
                    </a:extLst>
                  </p:cNvPr>
                  <p:cNvSpPr/>
                  <p:nvPr/>
                </p:nvSpPr>
                <p:spPr>
                  <a:xfrm>
                    <a:off x="8370279" y="1797459"/>
                    <a:ext cx="161015" cy="339725"/>
                  </a:xfrm>
                  <a:prstGeom prst="chevron">
                    <a:avLst/>
                  </a:prstGeom>
                  <a:solidFill>
                    <a:schemeClr val="accent6">
                      <a:lumMod val="40000"/>
                      <a:lumOff val="60000"/>
                      <a:alpha val="6645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갈매기형 수장[C] 63">
                    <a:extLst>
                      <a:ext uri="{FF2B5EF4-FFF2-40B4-BE49-F238E27FC236}">
                        <a16:creationId xmlns:a16="http://schemas.microsoft.com/office/drawing/2014/main" id="{07948828-7725-7CF9-BA25-A42DA994AD24}"/>
                      </a:ext>
                    </a:extLst>
                  </p:cNvPr>
                  <p:cNvSpPr/>
                  <p:nvPr/>
                </p:nvSpPr>
                <p:spPr>
                  <a:xfrm>
                    <a:off x="8492358" y="1797459"/>
                    <a:ext cx="161015" cy="339725"/>
                  </a:xfrm>
                  <a:prstGeom prst="chevron">
                    <a:avLst/>
                  </a:prstGeom>
                  <a:solidFill>
                    <a:schemeClr val="accent6">
                      <a:lumMod val="40000"/>
                      <a:lumOff val="60000"/>
                      <a:alpha val="39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5" name="갈매기형 수장[C] 61">
                  <a:extLst>
                    <a:ext uri="{FF2B5EF4-FFF2-40B4-BE49-F238E27FC236}">
                      <a16:creationId xmlns:a16="http://schemas.microsoft.com/office/drawing/2014/main" id="{AEDB292A-5F4F-008C-8021-27AF34C4A2C9}"/>
                    </a:ext>
                  </a:extLst>
                </p:cNvPr>
                <p:cNvSpPr/>
                <p:nvPr/>
              </p:nvSpPr>
              <p:spPr>
                <a:xfrm>
                  <a:off x="3751721" y="1798950"/>
                  <a:ext cx="161015" cy="339725"/>
                </a:xfrm>
                <a:prstGeom prst="chevron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갈매기형 수장[C] 62">
                  <a:extLst>
                    <a:ext uri="{FF2B5EF4-FFF2-40B4-BE49-F238E27FC236}">
                      <a16:creationId xmlns:a16="http://schemas.microsoft.com/office/drawing/2014/main" id="{DDEAA42B-A523-5C2D-7741-EA81ED087808}"/>
                    </a:ext>
                  </a:extLst>
                </p:cNvPr>
                <p:cNvSpPr/>
                <p:nvPr/>
              </p:nvSpPr>
              <p:spPr>
                <a:xfrm>
                  <a:off x="3869365" y="1798950"/>
                  <a:ext cx="161015" cy="339725"/>
                </a:xfrm>
                <a:prstGeom prst="chevron">
                  <a:avLst/>
                </a:prstGeom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0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갈매기형 수장[C] 63">
                  <a:extLst>
                    <a:ext uri="{FF2B5EF4-FFF2-40B4-BE49-F238E27FC236}">
                      <a16:creationId xmlns:a16="http://schemas.microsoft.com/office/drawing/2014/main" id="{7C82BBD1-E4DB-E05D-FFE7-526ABE75017D}"/>
                    </a:ext>
                  </a:extLst>
                </p:cNvPr>
                <p:cNvSpPr/>
                <p:nvPr/>
              </p:nvSpPr>
              <p:spPr>
                <a:xfrm>
                  <a:off x="4000969" y="1798950"/>
                  <a:ext cx="161015" cy="339725"/>
                </a:xfrm>
                <a:prstGeom prst="chevron">
                  <a:avLst/>
                </a:prstGeom>
                <a:solidFill>
                  <a:schemeClr val="accent1">
                    <a:lumMod val="40000"/>
                    <a:lumOff val="60000"/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0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3C5C5ED-FA0D-448B-D932-6669B9719A0D}"/>
                    </a:ext>
                  </a:extLst>
                </p:cNvPr>
                <p:cNvSpPr txBox="1"/>
                <p:nvPr/>
              </p:nvSpPr>
              <p:spPr>
                <a:xfrm>
                  <a:off x="746637" y="1767852"/>
                  <a:ext cx="19239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ore-KR" altLang="en-US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rPr>
                    <a:t>평문 </a:t>
                  </a:r>
                  <a:r>
                    <a:rPr kumimoji="1" lang="en-US" altLang="ko-Kore-KR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  <a:sym typeface="Wingdings" pitchFamily="2" charset="2"/>
                    </a:rPr>
                    <a:t> </a:t>
                  </a:r>
                  <a:r>
                    <a:rPr kumimoji="1" lang="ko-Kore-KR" altLang="en-US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  <a:sym typeface="Wingdings" pitchFamily="2" charset="2"/>
                    </a:rPr>
                    <a:t>랭킹함수</a:t>
                  </a:r>
                  <a:endParaRPr kumimoji="1" lang="ko-Kore-KR" altLang="en-US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6CC824F-EA0B-4EE0-4FC4-DC1ECFBEC7D5}"/>
                    </a:ext>
                  </a:extLst>
                </p:cNvPr>
                <p:cNvSpPr txBox="1"/>
                <p:nvPr/>
              </p:nvSpPr>
              <p:spPr>
                <a:xfrm>
                  <a:off x="5243143" y="1798950"/>
                  <a:ext cx="20313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ore-KR" altLang="en-US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rPr>
                    <a:t>블록암호화</a:t>
                  </a:r>
                  <a:r>
                    <a:rPr kumimoji="1" lang="en-US" altLang="ko-Kore-KR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rPr>
                    <a:t>(AES)</a:t>
                  </a:r>
                  <a:endParaRPr kumimoji="1" lang="ko-Kore-KR" altLang="en-US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A5BDF03-CAF7-C0C2-29F5-72E4A2ECD1EA}"/>
                    </a:ext>
                  </a:extLst>
                </p:cNvPr>
                <p:cNvSpPr txBox="1"/>
                <p:nvPr/>
              </p:nvSpPr>
              <p:spPr>
                <a:xfrm>
                  <a:off x="9268359" y="1798950"/>
                  <a:ext cx="2385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ore-KR" altLang="en-US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rPr>
                    <a:t>역랭킹함수 </a:t>
                  </a:r>
                  <a:r>
                    <a:rPr kumimoji="1" lang="en-US" altLang="ko-Kore-KR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  <a:sym typeface="Wingdings" pitchFamily="2" charset="2"/>
                    </a:rPr>
                    <a:t> </a:t>
                  </a:r>
                  <a:r>
                    <a:rPr kumimoji="1" lang="ko-Kore-KR" altLang="en-US" b="1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  <a:sym typeface="Wingdings" pitchFamily="2" charset="2"/>
                    </a:rPr>
                    <a:t>암호문</a:t>
                  </a:r>
                  <a:endParaRPr kumimoji="1" lang="ko-Kore-KR" altLang="en-US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368101D-F43B-FD7C-0EBB-969C677F0922}"/>
                    </a:ext>
                  </a:extLst>
                </p:cNvPr>
                <p:cNvGrpSpPr/>
                <p:nvPr/>
              </p:nvGrpSpPr>
              <p:grpSpPr>
                <a:xfrm rot="5400000">
                  <a:off x="1503467" y="2708221"/>
                  <a:ext cx="410263" cy="339725"/>
                  <a:chOff x="1478973" y="2708221"/>
                  <a:chExt cx="410263" cy="339725"/>
                </a:xfrm>
              </p:grpSpPr>
              <p:sp>
                <p:nvSpPr>
                  <p:cNvPr id="22" name="갈매기형 수장[C] 61">
                    <a:extLst>
                      <a:ext uri="{FF2B5EF4-FFF2-40B4-BE49-F238E27FC236}">
                        <a16:creationId xmlns:a16="http://schemas.microsoft.com/office/drawing/2014/main" id="{D9C33490-406A-9D6E-2F2F-70E06DB3B9A1}"/>
                      </a:ext>
                    </a:extLst>
                  </p:cNvPr>
                  <p:cNvSpPr/>
                  <p:nvPr/>
                </p:nvSpPr>
                <p:spPr>
                  <a:xfrm>
                    <a:off x="1478973" y="2708221"/>
                    <a:ext cx="161015" cy="339725"/>
                  </a:xfrm>
                  <a:prstGeom prst="chevron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갈매기형 수장[C] 62">
                    <a:extLst>
                      <a:ext uri="{FF2B5EF4-FFF2-40B4-BE49-F238E27FC236}">
                        <a16:creationId xmlns:a16="http://schemas.microsoft.com/office/drawing/2014/main" id="{832E3421-C61E-A223-0E1E-4380FC8A80DF}"/>
                      </a:ext>
                    </a:extLst>
                  </p:cNvPr>
                  <p:cNvSpPr/>
                  <p:nvPr/>
                </p:nvSpPr>
                <p:spPr>
                  <a:xfrm>
                    <a:off x="1596617" y="2708221"/>
                    <a:ext cx="161015" cy="339725"/>
                  </a:xfrm>
                  <a:prstGeom prst="chevron">
                    <a:avLst/>
                  </a:prstGeom>
                  <a:solidFill>
                    <a:schemeClr val="accent1">
                      <a:lumMod val="40000"/>
                      <a:lumOff val="60000"/>
                      <a:alpha val="66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" name="갈매기형 수장[C] 63">
                    <a:extLst>
                      <a:ext uri="{FF2B5EF4-FFF2-40B4-BE49-F238E27FC236}">
                        <a16:creationId xmlns:a16="http://schemas.microsoft.com/office/drawing/2014/main" id="{22676C89-600B-CEB5-535C-A3B9D760CC47}"/>
                      </a:ext>
                    </a:extLst>
                  </p:cNvPr>
                  <p:cNvSpPr/>
                  <p:nvPr/>
                </p:nvSpPr>
                <p:spPr>
                  <a:xfrm>
                    <a:off x="1728221" y="2708221"/>
                    <a:ext cx="161015" cy="339725"/>
                  </a:xfrm>
                  <a:prstGeom prst="chevron">
                    <a:avLst/>
                  </a:prstGeom>
                  <a:solidFill>
                    <a:schemeClr val="accent1">
                      <a:lumMod val="40000"/>
                      <a:lumOff val="60000"/>
                      <a:alpha val="39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58333C08-1DE0-8D75-BAAC-ABB5A20C8A65}"/>
                    </a:ext>
                  </a:extLst>
                </p:cNvPr>
                <p:cNvGrpSpPr/>
                <p:nvPr/>
              </p:nvGrpSpPr>
              <p:grpSpPr>
                <a:xfrm>
                  <a:off x="6030466" y="2670735"/>
                  <a:ext cx="339725" cy="400738"/>
                  <a:chOff x="6030466" y="2670735"/>
                  <a:chExt cx="339725" cy="400738"/>
                </a:xfrm>
              </p:grpSpPr>
              <p:sp>
                <p:nvSpPr>
                  <p:cNvPr id="28" name="갈매기형 수장[C] 61">
                    <a:extLst>
                      <a:ext uri="{FF2B5EF4-FFF2-40B4-BE49-F238E27FC236}">
                        <a16:creationId xmlns:a16="http://schemas.microsoft.com/office/drawing/2014/main" id="{04EC4CCB-8721-EA1F-B2AE-7799BF50643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19821" y="2581380"/>
                    <a:ext cx="161015" cy="339725"/>
                  </a:xfrm>
                  <a:prstGeom prst="chevron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갈매기형 수장[C] 62">
                    <a:extLst>
                      <a:ext uri="{FF2B5EF4-FFF2-40B4-BE49-F238E27FC236}">
                        <a16:creationId xmlns:a16="http://schemas.microsoft.com/office/drawing/2014/main" id="{DA7CE9E9-445E-36F7-600E-D7208234E0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19821" y="2699024"/>
                    <a:ext cx="161015" cy="339725"/>
                  </a:xfrm>
                  <a:prstGeom prst="chevron">
                    <a:avLst/>
                  </a:prstGeom>
                  <a:solidFill>
                    <a:schemeClr val="accent6">
                      <a:lumMod val="40000"/>
                      <a:lumOff val="60000"/>
                      <a:alpha val="6645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갈매기형 수장[C] 63">
                    <a:extLst>
                      <a:ext uri="{FF2B5EF4-FFF2-40B4-BE49-F238E27FC236}">
                        <a16:creationId xmlns:a16="http://schemas.microsoft.com/office/drawing/2014/main" id="{4C706629-00B8-F0FA-A7A7-089C5672E58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19821" y="2821103"/>
                    <a:ext cx="161015" cy="339725"/>
                  </a:xfrm>
                  <a:prstGeom prst="chevron">
                    <a:avLst/>
                  </a:prstGeom>
                  <a:solidFill>
                    <a:schemeClr val="accent6">
                      <a:lumMod val="40000"/>
                      <a:lumOff val="60000"/>
                      <a:alpha val="39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4F70ED69-BD1F-BB60-39B5-D25E48D8BB5C}"/>
                    </a:ext>
                  </a:extLst>
                </p:cNvPr>
                <p:cNvGrpSpPr/>
                <p:nvPr/>
              </p:nvGrpSpPr>
              <p:grpSpPr>
                <a:xfrm>
                  <a:off x="10291290" y="2668518"/>
                  <a:ext cx="339725" cy="400738"/>
                  <a:chOff x="10291290" y="2668518"/>
                  <a:chExt cx="339725" cy="400738"/>
                </a:xfrm>
              </p:grpSpPr>
              <p:sp>
                <p:nvSpPr>
                  <p:cNvPr id="32" name="갈매기형 수장[C] 61">
                    <a:extLst>
                      <a:ext uri="{FF2B5EF4-FFF2-40B4-BE49-F238E27FC236}">
                        <a16:creationId xmlns:a16="http://schemas.microsoft.com/office/drawing/2014/main" id="{EBCAF3E0-77C1-2452-8862-202954595D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80645" y="2579163"/>
                    <a:ext cx="161015" cy="339725"/>
                  </a:xfrm>
                  <a:prstGeom prst="chevron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" name="갈매기형 수장[C] 62">
                    <a:extLst>
                      <a:ext uri="{FF2B5EF4-FFF2-40B4-BE49-F238E27FC236}">
                        <a16:creationId xmlns:a16="http://schemas.microsoft.com/office/drawing/2014/main" id="{1F70DE5A-1DD2-2315-72DD-77746E4730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80645" y="2696807"/>
                    <a:ext cx="161015" cy="339725"/>
                  </a:xfrm>
                  <a:prstGeom prst="chevron">
                    <a:avLst/>
                  </a:prstGeom>
                  <a:solidFill>
                    <a:schemeClr val="accent4">
                      <a:lumMod val="40000"/>
                      <a:lumOff val="60000"/>
                      <a:alpha val="66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갈매기형 수장[C] 63">
                    <a:extLst>
                      <a:ext uri="{FF2B5EF4-FFF2-40B4-BE49-F238E27FC236}">
                        <a16:creationId xmlns:a16="http://schemas.microsoft.com/office/drawing/2014/main" id="{5489197E-6EBA-AD6B-3D3D-6A4261182C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80645" y="2818886"/>
                    <a:ext cx="161015" cy="339725"/>
                  </a:xfrm>
                  <a:prstGeom prst="chevron">
                    <a:avLst/>
                  </a:prstGeom>
                  <a:solidFill>
                    <a:schemeClr val="accent4">
                      <a:lumMod val="40000"/>
                      <a:lumOff val="60000"/>
                      <a:alpha val="39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A735BD-A42B-491B-CF98-638223E8BEB0}"/>
                  </a:ext>
                </a:extLst>
              </p:cNvPr>
              <p:cNvSpPr txBox="1"/>
              <p:nvPr/>
            </p:nvSpPr>
            <p:spPr>
              <a:xfrm>
                <a:off x="1066980" y="3633116"/>
                <a:ext cx="14879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rPr>
                  <a:t>StrToNum</a:t>
                </a:r>
                <a:endParaRPr kumimoji="1" lang="en-US" altLang="ko-Kore-KR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Times New Roman" panose="02020603050405020304" pitchFamily="18" charset="0"/>
                </a:endParaRPr>
              </a:p>
              <a:p>
                <a:r>
                  <a:rPr kumimoji="1" lang="en-US" altLang="ko-Kore-KR" b="1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rPr>
                  <a:t>NumToBit</a:t>
                </a:r>
                <a:endParaRPr kumimoji="1" lang="ko-Kore-KR" altLang="en-US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EA1135-280F-5037-7B64-D3F554074F76}"/>
                  </a:ext>
                </a:extLst>
              </p:cNvPr>
              <p:cNvSpPr txBox="1"/>
              <p:nvPr/>
            </p:nvSpPr>
            <p:spPr>
              <a:xfrm>
                <a:off x="5531683" y="3771615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rPr>
                  <a:t>AES 128bit</a:t>
                </a:r>
                <a:endParaRPr kumimoji="1" lang="ko-Kore-KR" altLang="en-US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29DCB2-676E-7607-9FC3-F511805CE5F7}"/>
                  </a:ext>
                </a:extLst>
              </p:cNvPr>
              <p:cNvSpPr txBox="1"/>
              <p:nvPr/>
            </p:nvSpPr>
            <p:spPr>
              <a:xfrm>
                <a:off x="9669108" y="3633115"/>
                <a:ext cx="15840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b="1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rPr>
                  <a:t>BitsToNum</a:t>
                </a:r>
                <a:endParaRPr kumimoji="1" lang="en-US" altLang="ko-Kore-KR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ko-Kore-KR" b="1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rPr>
                  <a:t>NumToStr</a:t>
                </a:r>
                <a:endParaRPr kumimoji="1" lang="ko-Kore-KR" altLang="en-US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4E9F821-F904-6F36-19B4-FC2F7A1E1699}"/>
                </a:ext>
              </a:extLst>
            </p:cNvPr>
            <p:cNvGrpSpPr/>
            <p:nvPr/>
          </p:nvGrpSpPr>
          <p:grpSpPr>
            <a:xfrm>
              <a:off x="0" y="5134350"/>
              <a:ext cx="12192000" cy="1009934"/>
              <a:chOff x="0" y="5134350"/>
              <a:chExt cx="12192000" cy="100993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FF9A136-E326-067B-1AFE-DACE92578F60}"/>
                  </a:ext>
                </a:extLst>
              </p:cNvPr>
              <p:cNvSpPr/>
              <p:nvPr/>
            </p:nvSpPr>
            <p:spPr>
              <a:xfrm>
                <a:off x="0" y="5134350"/>
                <a:ext cx="12192000" cy="10099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D80EC2B-E17B-69DC-7F13-A9F9774A1821}"/>
                  </a:ext>
                </a:extLst>
              </p:cNvPr>
              <p:cNvSpPr txBox="1"/>
              <p:nvPr/>
            </p:nvSpPr>
            <p:spPr>
              <a:xfrm>
                <a:off x="2091609" y="5485888"/>
                <a:ext cx="819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rPr>
                  <a:t>1</a:t>
                </a:r>
                <a:r>
                  <a:rPr kumimoji="1" lang="ko-Kore-KR" altLang="en-US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</a:rPr>
                  <a:t>단계 평문 </a:t>
                </a:r>
                <a:r>
                  <a:rPr kumimoji="1" lang="en-US" altLang="ko-KR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</a:t>
                </a:r>
                <a:r>
                  <a:rPr kumimoji="1" lang="ko-KR" altLang="en-US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랭킹함수</a:t>
                </a:r>
                <a:r>
                  <a:rPr kumimoji="1" lang="en-US" altLang="ko-KR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, 2</a:t>
                </a:r>
                <a:r>
                  <a:rPr kumimoji="1" lang="ko-KR" altLang="en-US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단계 블록암호화</a:t>
                </a:r>
                <a:r>
                  <a:rPr kumimoji="1" lang="en-US" altLang="ko-KR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(AES), 3</a:t>
                </a:r>
                <a:r>
                  <a:rPr kumimoji="1" lang="ko-KR" altLang="en-US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단계 </a:t>
                </a:r>
                <a:r>
                  <a:rPr kumimoji="1" lang="ko-KR" altLang="en-US" b="1" dirty="0" err="1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역랭킹함수</a:t>
                </a:r>
                <a:r>
                  <a:rPr kumimoji="1" lang="ko-KR" altLang="en-US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kumimoji="1" lang="en-US" altLang="ko-KR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 </a:t>
                </a:r>
                <a:r>
                  <a:rPr kumimoji="1" lang="ko-KR" altLang="en-US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암호문</a:t>
                </a:r>
                <a:r>
                  <a:rPr kumimoji="1" lang="en-US" altLang="ko-KR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kumimoji="1" lang="ko-KR" altLang="en-US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endParaRPr kumimoji="1" lang="ko-Kore-KR" altLang="en-US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F8E8BA-FBA1-2EC9-C1C7-71F7109ABB41}"/>
              </a:ext>
            </a:extLst>
          </p:cNvPr>
          <p:cNvSpPr txBox="1"/>
          <p:nvPr/>
        </p:nvSpPr>
        <p:spPr>
          <a:xfrm>
            <a:off x="411920" y="1113339"/>
            <a:ext cx="111821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형태보존암호 기본 </a:t>
            </a:r>
            <a:r>
              <a:rPr kumimoji="1"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 </a:t>
            </a:r>
            <a:r>
              <a:rPr kumimoji="1"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</a:t>
            </a:r>
            <a:endParaRPr kumimoji="1" lang="en-US" altLang="ko-Kore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680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A5758-57B1-8C34-0637-4AFC82087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367FF-C530-DFF8-DEC1-D99AC1C2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구현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E9AB28-56E8-FA8D-7B5F-FEF5FAC571DE}"/>
              </a:ext>
            </a:extLst>
          </p:cNvPr>
          <p:cNvSpPr txBox="1"/>
          <p:nvPr/>
        </p:nvSpPr>
        <p:spPr>
          <a:xfrm>
            <a:off x="480766" y="1159497"/>
            <a:ext cx="11299313" cy="17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Enc_Decimal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진수 데이터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암호화 함수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Enc_Bits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마찬가지로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정수 단위의 암호화 연산 수행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랭킹 함수를 이용해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진수 배열을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정수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변환하는 과정 필요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21BCFF8-9748-FE87-28B7-0090B6C85E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"/>
          <a:stretch/>
        </p:blipFill>
        <p:spPr>
          <a:xfrm>
            <a:off x="0" y="3262324"/>
            <a:ext cx="6089827" cy="3387929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2AF2853-1495-705F-1263-2A78BE06E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27" y="4255061"/>
            <a:ext cx="6007829" cy="239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49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23985-CE9A-11F3-82EB-CF44769A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AC2C5-8D7D-8698-6F59-E623F493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구현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8584B-2C91-3738-D673-404684C04BF8}"/>
              </a:ext>
            </a:extLst>
          </p:cNvPr>
          <p:cNvSpPr txBox="1"/>
          <p:nvPr/>
        </p:nvSpPr>
        <p:spPr>
          <a:xfrm>
            <a:off x="480766" y="1159497"/>
            <a:ext cx="11299313" cy="135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Enc_Decimal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분할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병합하는 추가 과정 필요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(Bit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단위가 아니기 때문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SplitToU64LR: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랭킹 함수를 통해 얻은 데이터를 두 개의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값으로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분할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MergeU64LR: 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암호화된 두 개의 </a:t>
            </a: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값을 다시 하나로 병합</a:t>
            </a:r>
            <a:endParaRPr kumimoji="1"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558EFAB-497E-7991-80FB-4543D6884D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25" y="2780071"/>
            <a:ext cx="2586498" cy="398417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EF450BF5-08BE-752C-99C2-B649FC03F440}"/>
              </a:ext>
            </a:extLst>
          </p:cNvPr>
          <p:cNvGrpSpPr/>
          <p:nvPr/>
        </p:nvGrpSpPr>
        <p:grpSpPr>
          <a:xfrm>
            <a:off x="40595" y="5030162"/>
            <a:ext cx="6089827" cy="1729088"/>
            <a:chOff x="5989638" y="1036919"/>
            <a:chExt cx="6089827" cy="1729088"/>
          </a:xfrm>
        </p:grpSpPr>
        <p:pic>
          <p:nvPicPr>
            <p:cNvPr id="5" name="그림 4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1AA227ED-0E03-0311-AC35-B074DA591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006" r="13589" b="20768"/>
            <a:stretch/>
          </p:blipFill>
          <p:spPr>
            <a:xfrm>
              <a:off x="6582179" y="1154921"/>
              <a:ext cx="5497286" cy="1611086"/>
            </a:xfrm>
            <a:prstGeom prst="rect">
              <a:avLst/>
            </a:prstGeom>
          </p:spPr>
        </p:pic>
        <p:pic>
          <p:nvPicPr>
            <p:cNvPr id="7" name="그림 6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C9F0BEB6-A7D7-0095-B57E-734441F0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609"/>
            <a:stretch/>
          </p:blipFill>
          <p:spPr>
            <a:xfrm>
              <a:off x="5989638" y="1050548"/>
              <a:ext cx="6089827" cy="12683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2E4510-C206-F09E-64FD-D37762149D8E}"/>
                </a:ext>
              </a:extLst>
            </p:cNvPr>
            <p:cNvSpPr/>
            <p:nvPr/>
          </p:nvSpPr>
          <p:spPr>
            <a:xfrm>
              <a:off x="7159719" y="1425637"/>
              <a:ext cx="2572110" cy="12683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1B9DEC0-C945-090D-77F2-C078CBB50E0F}"/>
                </a:ext>
              </a:extLst>
            </p:cNvPr>
            <p:cNvSpPr/>
            <p:nvPr/>
          </p:nvSpPr>
          <p:spPr>
            <a:xfrm>
              <a:off x="5989638" y="1036919"/>
              <a:ext cx="6089827" cy="17290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D6D04F3-445F-FD5D-3CC3-3DA72151A7BB}"/>
                </a:ext>
              </a:extLst>
            </p:cNvPr>
            <p:cNvSpPr/>
            <p:nvPr/>
          </p:nvSpPr>
          <p:spPr>
            <a:xfrm>
              <a:off x="8926400" y="2307680"/>
              <a:ext cx="2572110" cy="12683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50" name="그림 4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1122AD6-86E2-F4F5-7D1B-154A5C3A85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40" y="2775079"/>
            <a:ext cx="2952165" cy="3984172"/>
          </a:xfrm>
          <a:prstGeom prst="rect">
            <a:avLst/>
          </a:prstGeom>
        </p:spPr>
      </p:pic>
      <p:pic>
        <p:nvPicPr>
          <p:cNvPr id="52" name="그림 5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A1EE5D-4C3C-DFF9-7ABF-A4631F1326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" y="2824763"/>
            <a:ext cx="4591977" cy="2094902"/>
          </a:xfrm>
          <a:prstGeom prst="rect">
            <a:avLst/>
          </a:prstGeom>
          <a:noFill/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69B534-ABE0-51C3-176B-2A9F1690BC5C}"/>
              </a:ext>
            </a:extLst>
          </p:cNvPr>
          <p:cNvSpPr/>
          <p:nvPr/>
        </p:nvSpPr>
        <p:spPr>
          <a:xfrm>
            <a:off x="1344952" y="4157356"/>
            <a:ext cx="3575391" cy="117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3F804D65-F54F-CCC0-D969-0925AE787CD5}"/>
              </a:ext>
            </a:extLst>
          </p:cNvPr>
          <p:cNvCxnSpPr>
            <a:cxnSpLocks/>
            <a:stCxn id="53" idx="3"/>
            <a:endCxn id="17" idx="0"/>
          </p:cNvCxnSpPr>
          <p:nvPr/>
        </p:nvCxnSpPr>
        <p:spPr>
          <a:xfrm flipH="1">
            <a:off x="3085509" y="4216156"/>
            <a:ext cx="1834834" cy="814006"/>
          </a:xfrm>
          <a:prstGeom prst="bentConnector4">
            <a:avLst>
              <a:gd name="adj1" fmla="val -12459"/>
              <a:gd name="adj2" fmla="val 669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C1315F48-A62E-F1C7-0474-11F93E916697}"/>
              </a:ext>
            </a:extLst>
          </p:cNvPr>
          <p:cNvCxnSpPr>
            <a:cxnSpLocks/>
            <a:stCxn id="9" idx="3"/>
            <a:endCxn id="74" idx="1"/>
          </p:cNvCxnSpPr>
          <p:nvPr/>
        </p:nvCxnSpPr>
        <p:spPr>
          <a:xfrm flipV="1">
            <a:off x="3782786" y="4767165"/>
            <a:ext cx="2601227" cy="715134"/>
          </a:xfrm>
          <a:prstGeom prst="bentConnector3">
            <a:avLst>
              <a:gd name="adj1" fmla="val 94042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D0241E42-53E7-5D82-5063-74A63E3D57C8}"/>
              </a:ext>
            </a:extLst>
          </p:cNvPr>
          <p:cNvCxnSpPr>
            <a:cxnSpLocks/>
            <a:stCxn id="35" idx="3"/>
            <a:endCxn id="75" idx="1"/>
          </p:cNvCxnSpPr>
          <p:nvPr/>
        </p:nvCxnSpPr>
        <p:spPr>
          <a:xfrm flipV="1">
            <a:off x="5549467" y="4761647"/>
            <a:ext cx="3642661" cy="1602695"/>
          </a:xfrm>
          <a:prstGeom prst="bentConnector3">
            <a:avLst>
              <a:gd name="adj1" fmla="val 9616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9C9A08C-8AB1-6193-D2F5-09626FE315BD}"/>
              </a:ext>
            </a:extLst>
          </p:cNvPr>
          <p:cNvSpPr/>
          <p:nvPr/>
        </p:nvSpPr>
        <p:spPr>
          <a:xfrm>
            <a:off x="6384013" y="2775079"/>
            <a:ext cx="2586498" cy="398417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9CBAE6C-B944-488F-4149-52BA44E5B7EF}"/>
              </a:ext>
            </a:extLst>
          </p:cNvPr>
          <p:cNvSpPr/>
          <p:nvPr/>
        </p:nvSpPr>
        <p:spPr>
          <a:xfrm>
            <a:off x="9192128" y="2769561"/>
            <a:ext cx="2959278" cy="39841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568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E514F-6AAA-5B22-31A5-5FA8E84D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E6A4C-7F2B-9F60-DDE7-ABB395DA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 </a:t>
            </a:r>
            <a:r>
              <a:rPr lang="ko-KR" altLang="en-US" dirty="0"/>
              <a:t>구현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B01B8-0A4A-4562-B653-0F37FBF0B958}"/>
              </a:ext>
            </a:extLst>
          </p:cNvPr>
          <p:cNvSpPr txBox="1"/>
          <p:nvPr/>
        </p:nvSpPr>
        <p:spPr>
          <a:xfrm>
            <a:off x="480766" y="1159497"/>
            <a:ext cx="11299313" cy="135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Enc_Radix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2, 10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진법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이외 다양한 진법의 데이터 암호화 시 사용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en-US" altLang="ko-KR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kumimoji="1" lang="en-US" altLang="ko-Kore-KR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Enc_Decimal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마찬가지로 랭킹 및 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분할</a:t>
            </a:r>
            <a:r>
              <a:rPr kumimoji="1"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병합하는 추가 과정 필요</a:t>
            </a:r>
            <a:endParaRPr kumimoji="1"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동작 과정은 </a:t>
            </a: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kumimoji="1" lang="en-US" altLang="ko-Kore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Enc_Decimal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유사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FA37F6D-008F-7ED9-C844-D02C032EE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3" y="3172187"/>
            <a:ext cx="5713672" cy="3685813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0095EE4-0ED8-A35A-0D0F-6B9B48B9C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35" y="2677886"/>
            <a:ext cx="5325024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94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B2719-1D0D-4A60-AD4E-FC4B7E5D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DCA53-E143-EC11-6F2D-71177E7C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 </a:t>
            </a:r>
            <a:r>
              <a:rPr kumimoji="1" lang="ko-Kore-KR" altLang="en-US" dirty="0"/>
              <a:t>암호화 실제 동작 예시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083C7-A658-EADD-D70C-FA18E2504256}"/>
              </a:ext>
            </a:extLst>
          </p:cNvPr>
          <p:cNvSpPr txBox="1"/>
          <p:nvPr/>
        </p:nvSpPr>
        <p:spPr>
          <a:xfrm>
            <a:off x="411920" y="1113339"/>
            <a:ext cx="11182147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 벡터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문서에서 제공되지 않아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규격에 적합한 임의의 테스트 벡터 작성</a:t>
            </a:r>
            <a:endParaRPr kumimoji="1" lang="en-US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1Byte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테스트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Key: 2B 7E 15 16 28 AE D2 A6 AB F7 15 88 09 CF 4F 3C (AES 128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 키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Tweak: 00 00 00 00 00 00 00 00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Radix: 10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30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EA-1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1c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EA-2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fc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복호화 된 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30</a:t>
            </a:r>
          </a:p>
        </p:txBody>
      </p:sp>
      <p:pic>
        <p:nvPicPr>
          <p:cNvPr id="10" name="그림 9" descr="텍스트, 폰트, 스크린샷, 블랙이(가) 표시된 사진&#10;&#10;자동 생성된 설명">
            <a:extLst>
              <a:ext uri="{FF2B5EF4-FFF2-40B4-BE49-F238E27FC236}">
                <a16:creationId xmlns:a16="http://schemas.microsoft.com/office/drawing/2014/main" id="{004AA2E0-8FAA-DEA7-D7E7-CD0DB633B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18" y="3228868"/>
            <a:ext cx="4699000" cy="1079500"/>
          </a:xfrm>
          <a:prstGeom prst="rect">
            <a:avLst/>
          </a:prstGeom>
        </p:spPr>
      </p:pic>
      <p:pic>
        <p:nvPicPr>
          <p:cNvPr id="12" name="그림 11" descr="텍스트, 폰트, 스크린샷, 블랙이(가) 표시된 사진&#10;&#10;자동 생성된 설명">
            <a:extLst>
              <a:ext uri="{FF2B5EF4-FFF2-40B4-BE49-F238E27FC236}">
                <a16:creationId xmlns:a16="http://schemas.microsoft.com/office/drawing/2014/main" id="{E02396EA-4013-A0EE-07EB-08356361F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18" y="4677861"/>
            <a:ext cx="4699000" cy="106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66E12-59AA-4451-8F28-EC4E21048819}"/>
              </a:ext>
            </a:extLst>
          </p:cNvPr>
          <p:cNvSpPr txBox="1"/>
          <p:nvPr/>
        </p:nvSpPr>
        <p:spPr>
          <a:xfrm>
            <a:off x="0" y="6611779"/>
            <a:ext cx="104224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dirty="0">
                <a:hlinkClick r:id="rId4"/>
              </a:rPr>
              <a:t>https://github.com/nirbhay-design/sem6-assignments/blob/b055cd5be195bd9f92d72feb8a838975f1dc7815/cryptography-assn/project/code/experiments/FEA1_Linear.cpp</a:t>
            </a:r>
            <a:r>
              <a:rPr kumimoji="1" lang="en-US" altLang="ko-Kore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6881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5831A-7B9C-A5F3-10B0-7D38F7F5B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49B1F-601B-BEF4-DE0D-854CB186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 </a:t>
            </a:r>
            <a:r>
              <a:rPr kumimoji="1" lang="ko-Kore-KR" altLang="en-US" dirty="0"/>
              <a:t>암호화 실제 동작 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9B212-FC20-4027-C5CD-82C33CFA5F09}"/>
              </a:ext>
            </a:extLst>
          </p:cNvPr>
          <p:cNvSpPr txBox="1"/>
          <p:nvPr/>
        </p:nvSpPr>
        <p:spPr>
          <a:xfrm>
            <a:off x="411920" y="1113339"/>
            <a:ext cx="11182147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 벡터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문서에서 제공되지 않아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규격에 적합한 임의의 테스트 벡터 작성</a:t>
            </a:r>
            <a:endParaRPr kumimoji="1" lang="en-US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10Byte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테스트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Key: 2B 7E 15 16 28 AE D2 A6 AB F7 15 88 09 CF 4F 3C (AES 128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 키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Tweak: 00 00 00 00 00 00 00 00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Radix: 10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30 31 32 33 34 35 36 37 38 39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FEA-1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0c 31 4a 97 3d b3 be c0 22 4f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FEA-2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02 b3 58 47 9e da c2 e9 6a 40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복호화 된 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30 31 32 33 34 35 36 37 38 39</a:t>
            </a:r>
          </a:p>
        </p:txBody>
      </p:sp>
      <p:pic>
        <p:nvPicPr>
          <p:cNvPr id="9" name="그림 8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C974A1AE-CE5A-DBE7-94C4-BC6E702E6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66" y="3310466"/>
            <a:ext cx="4075413" cy="935341"/>
          </a:xfrm>
          <a:prstGeom prst="rect">
            <a:avLst/>
          </a:prstGeom>
        </p:spPr>
      </p:pic>
      <p:pic>
        <p:nvPicPr>
          <p:cNvPr id="11" name="그림 10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34F07148-BD8B-1012-687A-E5E000A68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66" y="4658516"/>
            <a:ext cx="4075414" cy="935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67F2D-DE47-4985-A149-F5F5EEFFB7C9}"/>
              </a:ext>
            </a:extLst>
          </p:cNvPr>
          <p:cNvSpPr txBox="1"/>
          <p:nvPr/>
        </p:nvSpPr>
        <p:spPr>
          <a:xfrm>
            <a:off x="0" y="6611779"/>
            <a:ext cx="104224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dirty="0">
                <a:hlinkClick r:id="rId4"/>
              </a:rPr>
              <a:t>https://github.com/nirbhay-design/sem6-assignments/blob/b055cd5be195bd9f92d72feb8a838975f1dc7815/cryptography-assn/project/code/experiments/FEA1_Linear.cpp</a:t>
            </a:r>
            <a:r>
              <a:rPr kumimoji="1" lang="en-US" altLang="ko-Kore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85334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C348-84E5-18C5-A910-6BD3DC00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C4938-F17F-C650-67CA-97F63612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 </a:t>
            </a:r>
            <a:r>
              <a:rPr kumimoji="1" lang="ko-Kore-KR" altLang="en-US" dirty="0"/>
              <a:t>암호화 실제 동작 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1EE6C-AD4A-9104-D9C7-A7219E108C11}"/>
              </a:ext>
            </a:extLst>
          </p:cNvPr>
          <p:cNvSpPr txBox="1"/>
          <p:nvPr/>
        </p:nvSpPr>
        <p:spPr>
          <a:xfrm>
            <a:off x="411920" y="1113339"/>
            <a:ext cx="11182147" cy="41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 벡터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문서에서 제공되지 않아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규격에 적합한 임의의 테스트 벡터 작성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17Byte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테스트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Key: 2B 7E 15 16 28 AE D2 A6 AB F7 15 88 09 CF 4F 3C (AES 128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 키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Tweak: 00 00 00 00 00 00 00 00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Radix: 10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30 31 32 33 34 35 36 37 38 39 41 42 43 44 45 46 47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FEA-1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0c 31 4a 97 3d b3 be c0 2d 62 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eb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bb 1f d8 7e a5 0a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FEA-2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b3 58 47 9e da c2 e9 c3 82 </a:t>
            </a:r>
            <a:r>
              <a:rPr kumimoji="1"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c1 09 24 7a 83 0c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복호화 된 평문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30 31 32 33 34 35 36 37 38 39 41 42 43 44 45 46 47</a:t>
            </a:r>
          </a:p>
        </p:txBody>
      </p:sp>
      <p:pic>
        <p:nvPicPr>
          <p:cNvPr id="9" name="그림 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8E30C2D-2956-DE49-8AC3-9698AABC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96" y="5519569"/>
            <a:ext cx="5702300" cy="1079500"/>
          </a:xfrm>
          <a:prstGeom prst="rect">
            <a:avLst/>
          </a:prstGeom>
        </p:spPr>
      </p:pic>
      <p:pic>
        <p:nvPicPr>
          <p:cNvPr id="11" name="그림 10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4F7F2FF9-4E2F-D42C-342B-790A865F4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5519569"/>
            <a:ext cx="5651500" cy="105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F1310B-2356-4FA9-BAF9-334DCE0651E5}"/>
              </a:ext>
            </a:extLst>
          </p:cNvPr>
          <p:cNvSpPr txBox="1"/>
          <p:nvPr/>
        </p:nvSpPr>
        <p:spPr>
          <a:xfrm>
            <a:off x="0" y="6611779"/>
            <a:ext cx="104224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dirty="0">
                <a:hlinkClick r:id="rId4"/>
              </a:rPr>
              <a:t>https://github.com/nirbhay-design/sem6-assignments/blob/b055cd5be195bd9f92d72feb8a838975f1dc7815/cryptography-assn/project/code/experiments/FEA1_Linear.cpp</a:t>
            </a:r>
            <a:r>
              <a:rPr kumimoji="1" lang="en-US" altLang="ko-Kore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16219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A6117-C6E0-6BFF-390A-93E2DC5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연산비중 프로파일링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DE5E4B-7CF6-93E3-5367-96A0CA9D1C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579732" cy="560387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FPE </a:t>
            </a:r>
            <a:r>
              <a:rPr lang="ko-KR" altLang="en-US" sz="2000" dirty="0"/>
              <a:t>알고리즘에 대한 프로파일링 진행</a:t>
            </a:r>
          </a:p>
          <a:p>
            <a:pPr lvl="1"/>
            <a:r>
              <a:rPr lang="en-US" altLang="ko-KR" sz="2000" dirty="0"/>
              <a:t>Mac</a:t>
            </a:r>
            <a:r>
              <a:rPr lang="ko-KR" altLang="en-US" sz="2000" dirty="0"/>
              <a:t>에서 지원하는 </a:t>
            </a:r>
            <a:r>
              <a:rPr lang="en-US" altLang="ko-KR" sz="2000" dirty="0"/>
              <a:t>Xcode</a:t>
            </a:r>
            <a:r>
              <a:rPr lang="ko-KR" altLang="en-US" sz="2000" dirty="0"/>
              <a:t> </a:t>
            </a:r>
            <a:r>
              <a:rPr lang="en-US" altLang="ko-KR" sz="2000" dirty="0"/>
              <a:t>Instrument </a:t>
            </a:r>
            <a:r>
              <a:rPr lang="ko-KR" altLang="en-US" sz="2000" dirty="0"/>
              <a:t>활용</a:t>
            </a:r>
            <a:endParaRPr lang="en-US" altLang="ko-KR" sz="2000" dirty="0"/>
          </a:p>
          <a:p>
            <a:pPr lvl="1"/>
            <a:r>
              <a:rPr lang="ko-KR" altLang="en-US" sz="2000" dirty="0"/>
              <a:t>알고리즘 상에서 오버헤드가 발생하는 부분을 파악 가능</a:t>
            </a:r>
            <a:endParaRPr lang="en-US" altLang="ko-KR" sz="2000" dirty="0"/>
          </a:p>
          <a:p>
            <a:pPr lvl="1"/>
            <a:r>
              <a:rPr lang="en-US" altLang="ko-KR" sz="2000" dirty="0"/>
              <a:t>FF1, FF3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openssl</a:t>
            </a:r>
            <a:r>
              <a:rPr lang="en-US" altLang="ko-KR" sz="2000" dirty="0"/>
              <a:t> </a:t>
            </a:r>
            <a:r>
              <a:rPr lang="ko-KR" altLang="en-US" sz="2000" dirty="0"/>
              <a:t>의존성으로 인해 측정 불가하여 </a:t>
            </a:r>
            <a:r>
              <a:rPr lang="en-US" altLang="ko-KR" sz="2000" dirty="0"/>
              <a:t>FEA </a:t>
            </a:r>
            <a:r>
              <a:rPr lang="ko-KR" altLang="en-US" sz="2000" dirty="0"/>
              <a:t>연산 비중만 측정 진행</a:t>
            </a:r>
            <a:endParaRPr lang="en-US" altLang="ko-KR" sz="2000" dirty="0"/>
          </a:p>
          <a:p>
            <a:endParaRPr lang="en-US" altLang="ko-KR" sz="2400" dirty="0"/>
          </a:p>
        </p:txBody>
      </p:sp>
      <p:pic>
        <p:nvPicPr>
          <p:cNvPr id="5" name="그림 4" descr="스크린샷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D251B1EA-4B48-2F8D-7207-CD4E35E6C3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2633642"/>
            <a:ext cx="7213600" cy="412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52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99F9D-8E66-8041-C53E-2A65BC22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 </a:t>
            </a:r>
            <a:r>
              <a:rPr kumimoji="1" lang="ko-Kore-KR" altLang="en-US" dirty="0"/>
              <a:t>연산비중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51179-8048-5EEF-B9F3-E7CB8080CA94}"/>
              </a:ext>
            </a:extLst>
          </p:cNvPr>
          <p:cNvSpPr txBox="1"/>
          <p:nvPr/>
        </p:nvSpPr>
        <p:spPr>
          <a:xfrm>
            <a:off x="411920" y="1113339"/>
            <a:ext cx="11182147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가장 큰 비중을 차지하는 연산은 치환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확산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과정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sub_diff_layer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FEA-1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 비중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sub_diff_layer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연산이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8.4%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차지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sub_diff_layer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 중 유한체 곱셈 연산이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52.2%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차지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field_mult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입력데이터 변환 연산은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.3%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차지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U64LRToBytes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BytesToU64LR)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E9AAFDD-FED1-C3BF-CD31-5109CC21E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48"/>
          <a:stretch/>
        </p:blipFill>
        <p:spPr>
          <a:xfrm>
            <a:off x="3675346" y="3824931"/>
            <a:ext cx="4841308" cy="26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3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99F9D-8E66-8041-C53E-2A65BC22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 </a:t>
            </a:r>
            <a:r>
              <a:rPr kumimoji="1" lang="ko-Kore-KR" altLang="en-US" dirty="0"/>
              <a:t>연산비중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51179-8048-5EEF-B9F3-E7CB8080CA94}"/>
              </a:ext>
            </a:extLst>
          </p:cNvPr>
          <p:cNvSpPr txBox="1"/>
          <p:nvPr/>
        </p:nvSpPr>
        <p:spPr>
          <a:xfrm>
            <a:off x="411920" y="1113339"/>
            <a:ext cx="11182147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가장 큰 비중을 차지하는 연산은 치환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확산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과정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sub_diff_layer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FEA-2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 비중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sub_diff_layer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연산이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99.0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%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차지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sub_diff_layer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 중 유한체 곱셈 연산이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52.8%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차지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field_mult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입력데이터 변환 연산은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.2%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차지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U64LRToBytes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BytesToU64LR)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FF74E06A-0EF7-FECA-BC3C-B88C3DBA9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168" y="3803172"/>
            <a:ext cx="4646033" cy="27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4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AA39-70B1-FF30-2B6F-3353724B7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22D37A-63DA-301C-3B75-E5567916C90C}"/>
              </a:ext>
            </a:extLst>
          </p:cNvPr>
          <p:cNvSpPr txBox="1"/>
          <p:nvPr/>
        </p:nvSpPr>
        <p:spPr>
          <a:xfrm>
            <a:off x="0" y="1159497"/>
            <a:ext cx="11780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병목 현상은 블록 암호화 연산 및 정수와 문자열 간의 변환 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/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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해당 부분에 대한 총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3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가지 최적화 기법 제안 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블록 암호화 연산 수 감소</a:t>
            </a:r>
            <a:endParaRPr kumimoji="1" lang="en-US" altLang="ko-Kore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정수 문자열 변환 횟수 감소</a:t>
            </a:r>
            <a:endParaRPr kumimoji="1" lang="en-US" altLang="ko-Kore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 변환 함수 자체 최적화</a:t>
            </a:r>
            <a:endParaRPr kumimoji="1" lang="en-US" altLang="ko-Kore-KR" sz="2000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kumimoji="1" lang="ko-Kore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D0935-E7BE-F8B5-FC07-71B5EF85DA3C}"/>
              </a:ext>
            </a:extLst>
          </p:cNvPr>
          <p:cNvSpPr txBox="1"/>
          <p:nvPr/>
        </p:nvSpPr>
        <p:spPr>
          <a:xfrm>
            <a:off x="0" y="6596390"/>
            <a:ext cx="119502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Yang, Xian-Wei, et al. "Improved Execution Efficiency of FPE Scheme Algorithm Based on Structural Optimization." </a:t>
            </a:r>
            <a:r>
              <a:rPr lang="en" altLang="ko-Kore-KR" sz="1100" b="0" i="1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Electronics</a:t>
            </a:r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13.20 (2024): 4007.</a:t>
            </a:r>
            <a:endParaRPr lang="ko-Kore-KR" alt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제목 7">
            <a:extLst>
              <a:ext uri="{FF2B5EF4-FFF2-40B4-BE49-F238E27FC236}">
                <a16:creationId xmlns:a16="http://schemas.microsoft.com/office/drawing/2014/main" id="{6B091CD3-4624-4AE1-09F1-8CE90B92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lang="en-US" altLang="ko-KR" dirty="0"/>
              <a:t>FF1 </a:t>
            </a:r>
            <a:r>
              <a:rPr lang="ko-KR" altLang="en-US" dirty="0"/>
              <a:t>구현 최적화 동향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0547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86C59-90F1-24E7-AC48-08011C2F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형태보존암호 표준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E29EA-C32D-CFDD-C7A3-0055C3C026F5}"/>
              </a:ext>
            </a:extLst>
          </p:cNvPr>
          <p:cNvSpPr txBox="1"/>
          <p:nvPr/>
        </p:nvSpPr>
        <p:spPr>
          <a:xfrm>
            <a:off x="411920" y="1113339"/>
            <a:ext cx="11297480" cy="30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형태보존암호 </a:t>
            </a:r>
            <a:r>
              <a:rPr kumimoji="1"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NIST </a:t>
            </a:r>
            <a:r>
              <a:rPr kumimoji="1"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</a:t>
            </a:r>
            <a:r>
              <a:rPr kumimoji="1"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FF1, FF3</a:t>
            </a:r>
            <a:r>
              <a:rPr kumimoji="1"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(FF3-1)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016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처음 도입되어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길이의 데이터와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kumimoji="1"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트윅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 과정에서 암호문을 더 다양하게 만드는 변수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지원하는 유연한 알고리즘으로 설계된 암호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FF3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보다 더 간단한 구조로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2016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같이 발표되었음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그러나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2017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년에 작은 입력 도메인에서 보안 취약점이 발견됨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문제를 해결하기 위해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NIST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2019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년에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FF3-1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발표 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FF3-1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트윅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크기를 줄이고 최소 도메인 크기를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 이상으로 제한하여 보안성을 강화함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9D8B7-AA80-F5A6-BD35-003AC836B9F7}"/>
              </a:ext>
            </a:extLst>
          </p:cNvPr>
          <p:cNvSpPr txBox="1"/>
          <p:nvPr/>
        </p:nvSpPr>
        <p:spPr>
          <a:xfrm>
            <a:off x="411919" y="4115123"/>
            <a:ext cx="11182147" cy="217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형태보존암호 한국</a:t>
            </a:r>
            <a:r>
              <a:rPr kumimoji="1"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표준 </a:t>
            </a:r>
            <a:r>
              <a:rPr kumimoji="1"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FEA-1, FEA-2</a:t>
            </a:r>
            <a:endParaRPr kumimoji="1"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-1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다양한 블록 크기와 트윅 옵션을 통해 유연성을 제공하며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특히 적은 라운드 수로 효율적인 </a:t>
            </a:r>
            <a:r>
              <a:rPr kumimoji="1" lang="en-US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성능을 목표로 설계됨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(FEA-1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성능 측면에서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FF3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보다 더 바르게 동작함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FEA-2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FEA-1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유사하지만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트윅 크기를 고정하고 더 많은 라운드를 통해 보안성을 높임</a:t>
            </a:r>
            <a:r>
              <a:rPr kumimoji="1" lang="en-US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  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(FEA-2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FEA-1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보다 약간 더 높은 보안성을 제공하지만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성능은 느릴 수 있음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55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9071-A75C-29A2-8AF7-ED2C0D85A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72C51-3607-302B-8185-949B87CD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FF1 </a:t>
            </a:r>
            <a:r>
              <a:rPr lang="ko-KR" altLang="en-US" sz="2400" dirty="0"/>
              <a:t>구현 최적화 동향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09886-8486-F13A-6428-069509B70EBA}"/>
                  </a:ext>
                </a:extLst>
              </p:cNvPr>
              <p:cNvSpPr txBox="1"/>
              <p:nvPr/>
            </p:nvSpPr>
            <p:spPr>
              <a:xfrm>
                <a:off x="480766" y="1159497"/>
                <a:ext cx="11299314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블록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8"/>
                  </a:rPr>
                  <a:t>암호화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연산 감소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𝑃𝑅𝐹</m:t>
                    </m:r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(</m:t>
                    </m:r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|| </m:t>
                    </m:r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에서 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AES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사용 </a:t>
                </a:r>
                <a:endParaRPr kumimoji="1" lang="en-US" altLang="ko-Kore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라운드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값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변하지 않기 때문에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𝑃𝑅𝐹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 || 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 대한 중간 결과를 저장할 수 있음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나머지 부분에 대해서 암호화 작업 필요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114550" lvl="4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암호화 횟수</a:t>
                </a:r>
                <a:r>
                  <a:rPr kumimoji="1" lang="en-US" altLang="ko-Kore-KR" b="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+1)/16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나머지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2~10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라운드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𝑃𝑅𝐹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값 변경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는 여전히 동일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미리 계산된 값 사용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나머지 부분에 대해서 암호화 작업 필요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114550" lvl="4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암호화 횟수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+1)/16</m:t>
                        </m:r>
                      </m:e>
                    </m:d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lvl="4"/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최적화 전 암호화 수 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ore-KR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10 </m:t>
                    </m:r>
                    <m:r>
                      <a:rPr kumimoji="1" lang="en-US" altLang="ko-Kore-KR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⌈"/>
                        <m:endChr m:val="⌉"/>
                        <m:ctrlP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+1)/16</m:t>
                        </m:r>
                      </m:e>
                    </m:d>
                    <m:r>
                      <a:rPr kumimoji="1" lang="en-US" altLang="ko-Kore-KR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+10 ×</m:t>
                    </m:r>
                    <m:d>
                      <m:dPr>
                        <m:begChr m:val="⌈"/>
                        <m:endChr m:val="⌉"/>
                        <m:ctrlPr>
                          <a:rPr kumimoji="1" lang="en-US" altLang="ko-Kore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kumimoji="1" lang="en-US" altLang="ko-Kore-KR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ko-Kore-KR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/4</m:t>
                            </m:r>
                          </m:e>
                        </m:d>
                        <m:r>
                          <a:rPr kumimoji="1" lang="en-US" altLang="ko-Kore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+1)/4</m:t>
                        </m:r>
                      </m:e>
                    </m:d>
                  </m:oMath>
                </a14:m>
                <a:endParaRPr kumimoji="1" lang="en-US" altLang="ko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최적화 후 암호화 수 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+1)/16</m:t>
                        </m:r>
                      </m:e>
                    </m:d>
                    <m:r>
                      <a:rPr kumimoji="1" lang="en-US" altLang="ko-Kore-KR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+9 ×</m:t>
                    </m:r>
                    <m:d>
                      <m:dPr>
                        <m:begChr m:val="⌈"/>
                        <m:endChr m:val="⌉"/>
                        <m:ctrlPr>
                          <a:rPr kumimoji="1" lang="en-US" altLang="ko-Kore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ko-Kore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+1)/16</m:t>
                        </m:r>
                      </m:e>
                    </m:d>
                    <m:r>
                      <a:rPr kumimoji="1" lang="en-US" altLang="ko-Kore-KR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+10</m:t>
                    </m:r>
                    <m:d>
                      <m:dPr>
                        <m:begChr m:val="⌈"/>
                        <m:endChr m:val="⌉"/>
                        <m:ctrlPr>
                          <a:rPr kumimoji="1" lang="en-US" altLang="ko-Kore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kumimoji="1" lang="en-US" altLang="ko-Kore-KR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ko-Kore-KR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/4</m:t>
                            </m:r>
                          </m:e>
                        </m:d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kumimoji="1" lang="en-US" altLang="ko-Kore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kumimoji="1" lang="en-US" altLang="ko-Kore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kumimoji="1" lang="en-US" altLang="ko-Kore-KR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−9</m:t>
                    </m:r>
                  </m:oMath>
                </a14:m>
                <a:endParaRPr kumimoji="1" lang="en-US" altLang="ko-Kore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114550" lvl="4" indent="-285750">
                  <a:buFont typeface="Arial" panose="020B0604020202020204" pitchFamily="34" charset="0"/>
                  <a:buChar char="•"/>
                </a:pP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09886-8486-F13A-6428-069509B70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7"/>
                <a:ext cx="11299314" cy="4185761"/>
              </a:xfrm>
              <a:prstGeom prst="rect">
                <a:avLst/>
              </a:prstGeom>
              <a:blipFill>
                <a:blip r:embed="rId2"/>
                <a:stretch>
                  <a:fillRect l="-4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4A18020-0384-0DF8-B3E7-97B7540E9D36}"/>
              </a:ext>
            </a:extLst>
          </p:cNvPr>
          <p:cNvSpPr txBox="1"/>
          <p:nvPr/>
        </p:nvSpPr>
        <p:spPr>
          <a:xfrm>
            <a:off x="0" y="6596390"/>
            <a:ext cx="119502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Yang, Xian-Wei, et al. "Improved Execution Efficiency of FPE Scheme Algorithm Based on Structural Optimization." </a:t>
            </a:r>
            <a:r>
              <a:rPr lang="en" altLang="ko-Kore-KR" sz="1100" b="0" i="1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Electronics</a:t>
            </a:r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13.20 (2024): 4007.</a:t>
            </a:r>
            <a:endParaRPr lang="ko-Kore-KR" alt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215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82E32-8124-B207-1135-05E6047BA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DF3447-4361-9561-BC65-84E8A9900A39}"/>
                  </a:ext>
                </a:extLst>
              </p:cNvPr>
              <p:cNvSpPr txBox="1"/>
              <p:nvPr/>
            </p:nvSpPr>
            <p:spPr>
              <a:xfrm>
                <a:off x="480766" y="1159497"/>
                <a:ext cx="11145177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2000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형 변환 횟수 감소</a:t>
                </a:r>
                <a:endParaRPr kumimoji="1" lang="en-US" altLang="ko-Kore-KR" sz="2000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라운드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Feistel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구조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ore-KR" i="1" dirty="0" smtClean="0">
                        <a:latin typeface="Cambria Math" panose="02040503050406030204" pitchFamily="18" charset="0"/>
                      </a:rPr>
                      <m:t>𝑆𝑡𝑟𝑇𝑜𝑁𝑢𝑚</m:t>
                    </m:r>
                  </m:oMath>
                </a14:m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2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</a:t>
                </a: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i="1" dirty="0" smtClean="0">
                        <a:latin typeface="Cambria Math" panose="02040503050406030204" pitchFamily="18" charset="0"/>
                      </a:rPr>
                      <m:t>𝑁𝑢𝑚𝑇𝑜𝑆𝑡𝑟</m:t>
                    </m:r>
                  </m:oMath>
                </a14:m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1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</a:t>
                </a: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i="1" dirty="0" smtClean="0">
                        <a:latin typeface="Cambria Math" panose="02040503050406030204" pitchFamily="18" charset="0"/>
                      </a:rPr>
                      <m:t>𝐵𝑦𝑡𝑒𝑇𝑜𝑁𝑢𝑚</m:t>
                    </m:r>
                  </m:oMath>
                </a14:m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1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</a:t>
                </a: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i="1" dirty="0" smtClean="0">
                        <a:latin typeface="Cambria Math" panose="02040503050406030204" pitchFamily="18" charset="0"/>
                      </a:rPr>
                      <m:t>𝑁𝑢𝑚𝑇𝑜𝐵𝑦𝑡𝑒</m:t>
                    </m:r>
                    <m:r>
                      <a:rPr lang="ko-Kore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</a:t>
                </a:r>
                <a:endParaRPr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은 </a:t>
                </a: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0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라운드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ore-KR" i="1" dirty="0" smtClean="0">
                        <a:latin typeface="Cambria Math" panose="02040503050406030204" pitchFamily="18" charset="0"/>
                      </a:rPr>
                      <m:t>𝑆𝑡𝑟𝑇𝑜𝑁𝑢𝑚</m:t>
                    </m:r>
                  </m:oMath>
                </a14:m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2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0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</a:t>
                </a: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i="1" dirty="0">
                        <a:latin typeface="Cambria Math" panose="02040503050406030204" pitchFamily="18" charset="0"/>
                      </a:rPr>
                      <m:t>𝑁𝑢𝑚𝑇𝑜𝑆𝑡𝑟</m:t>
                    </m:r>
                    <m:r>
                      <a:rPr lang="en-US" altLang="ko-Kore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1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0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</a:t>
                </a: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i="1" dirty="0">
                        <a:latin typeface="Cambria Math" panose="02040503050406030204" pitchFamily="18" charset="0"/>
                      </a:rPr>
                      <m:t>𝐵𝑦𝑡𝑒𝑇𝑜𝑁𝑢𝑚</m:t>
                    </m:r>
                    <m:r>
                      <a:rPr lang="en-US" altLang="ko-Kore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0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</a:t>
                </a:r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i="1" dirty="0">
                        <a:latin typeface="Cambria Math" panose="02040503050406030204" pitchFamily="18" charset="0"/>
                      </a:rPr>
                      <m:t>𝑁𝑢𝑚𝑇𝑜𝐵𝑦𝑡𝑒</m:t>
                    </m:r>
                    <m:r>
                      <a:rPr lang="ko-Kore-KR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0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</a:t>
                </a:r>
                <a:endParaRPr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문자열과 큰 정수 간의 변환이 빈번한 이유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?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입력을 문자열 형식으로 고정하여 일관성을 유지하면서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큰 정수에서 모듈러 덧셈 및 감산 연산을 수행해야함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문자열 타입 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정수 및 바이트 문자열로 대체 </a:t>
                </a:r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입력</a:t>
                </a:r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(</a:t>
                </a: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출력</a:t>
                </a:r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)</a:t>
                </a: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을 정수 형식으로 고정</a:t>
                </a:r>
                <a:endParaRPr kumimoji="1" lang="en-US" altLang="ko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lvl="2"/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DF3447-4361-9561-BC65-84E8A9900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7"/>
                <a:ext cx="11145177" cy="3631763"/>
              </a:xfrm>
              <a:prstGeom prst="rect">
                <a:avLst/>
              </a:prstGeom>
              <a:blipFill>
                <a:blip r:embed="rId2"/>
                <a:stretch>
                  <a:fillRect l="-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54204F-C05A-63DE-3B0C-FC8E672257C5}"/>
              </a:ext>
            </a:extLst>
          </p:cNvPr>
          <p:cNvGrpSpPr/>
          <p:nvPr/>
        </p:nvGrpSpPr>
        <p:grpSpPr>
          <a:xfrm>
            <a:off x="0" y="5383956"/>
            <a:ext cx="12192000" cy="1009934"/>
            <a:chOff x="157316" y="5605236"/>
            <a:chExt cx="12192000" cy="10099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50F5BF9-5D77-D6EB-5501-04592363E09C}"/>
                </a:ext>
              </a:extLst>
            </p:cNvPr>
            <p:cNvSpPr/>
            <p:nvPr/>
          </p:nvSpPr>
          <p:spPr>
            <a:xfrm>
              <a:off x="157316" y="5605236"/>
              <a:ext cx="12192000" cy="100993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94251D-C9DA-B7BF-6DE7-1FC7032F56D9}"/>
                    </a:ext>
                  </a:extLst>
                </p:cNvPr>
                <p:cNvSpPr txBox="1"/>
                <p:nvPr/>
              </p:nvSpPr>
              <p:spPr>
                <a:xfrm>
                  <a:off x="3852659" y="5919783"/>
                  <a:ext cx="48013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ore-KR" altLang="en-US" b="1" dirty="0">
                      <a:solidFill>
                        <a:srgbClr val="C0000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즉</a:t>
                  </a:r>
                  <a:r>
                    <a:rPr kumimoji="1" lang="en-US" altLang="ko-Kore-KR" b="1" dirty="0">
                      <a:solidFill>
                        <a:srgbClr val="C0000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, </a:t>
                  </a:r>
                  <a:r>
                    <a:rPr kumimoji="1" lang="ko-Kore-KR" altLang="en-US" b="1" dirty="0">
                      <a:solidFill>
                        <a:srgbClr val="C0000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라운드 내의 </a:t>
                  </a:r>
                  <a14:m>
                    <m:oMath xmlns:m="http://schemas.openxmlformats.org/officeDocument/2006/math">
                      <m:r>
                        <a:rPr kumimoji="1" lang="en-US" altLang="ko-Kore-KR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𝑺𝒕𝒓𝑻𝒐𝑵𝒖𝒎</m:t>
                      </m:r>
                    </m:oMath>
                  </a14:m>
                  <a:r>
                    <a:rPr kumimoji="1" lang="en-US" altLang="ko-Kore-KR" b="1" dirty="0">
                      <a:solidFill>
                        <a:srgbClr val="C0000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1" lang="en-US" altLang="ko-Kore-KR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𝑵𝒖𝒎𝑻𝒐𝑺𝒕𝒓</m:t>
                      </m:r>
                      <m:r>
                        <a:rPr kumimoji="1" lang="en-US" altLang="ko-Kore-KR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ko-Kore-KR" altLang="en-US" b="1" dirty="0">
                      <a:solidFill>
                        <a:srgbClr val="C0000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생략</a:t>
                  </a:r>
                  <a:endParaRPr kumimoji="1" lang="en-US" altLang="ko-KR" b="1" dirty="0">
                    <a:solidFill>
                      <a:srgbClr val="C0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94251D-C9DA-B7BF-6DE7-1FC7032F56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659" y="5919783"/>
                  <a:ext cx="4801315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AFF35055-8F76-C5F8-A1A2-D205E893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FF1 </a:t>
            </a:r>
            <a:r>
              <a:rPr lang="ko-KR" altLang="en-US" sz="2400" dirty="0"/>
              <a:t>구현 최적화 동향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1461F2-201A-0100-C572-266B9B8702EB}"/>
              </a:ext>
            </a:extLst>
          </p:cNvPr>
          <p:cNvSpPr txBox="1"/>
          <p:nvPr/>
        </p:nvSpPr>
        <p:spPr>
          <a:xfrm>
            <a:off x="0" y="6596390"/>
            <a:ext cx="119502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Yang, Xian-Wei, et al. "Improved Execution Efficiency of FPE Scheme Algorithm Based on Structural Optimization." </a:t>
            </a:r>
            <a:r>
              <a:rPr lang="en" altLang="ko-Kore-KR" sz="1100" b="0" i="1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Electronics</a:t>
            </a:r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13.20 (2024): 4007.</a:t>
            </a:r>
            <a:endParaRPr lang="ko-Kore-KR" alt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9457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A908B-59E3-23C0-BCEE-69A6D0392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359E1-BB79-6330-D67C-003D4A7A1483}"/>
                  </a:ext>
                </a:extLst>
              </p:cNvPr>
              <p:cNvSpPr txBox="1"/>
              <p:nvPr/>
            </p:nvSpPr>
            <p:spPr>
              <a:xfrm>
                <a:off x="480766" y="1159497"/>
                <a:ext cx="12066310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2000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형 변환 횟수 감소</a:t>
                </a:r>
                <a:endParaRPr kumimoji="1" lang="en-US" altLang="ko-Kore-KR" sz="2000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lvl="1"/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1.  1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라운드 시작 전 문자열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가 정수로 변환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lvl="1"/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2. 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라운드 반복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정수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바이트 문자열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,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정수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바이트문자열 과정만 실행 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lvl="1"/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3. 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라운드 반복 끝나면 정수는 다시 문자열로 변환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최적화 전 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𝑆𝑡𝑟𝑇𝑜𝑁𝑢𝑚</m:t>
                    </m:r>
                  </m:oMath>
                </a14:m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20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회</a:t>
                </a:r>
                <a:r>
                  <a:rPr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ko-Kore-KR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𝑁𝑢𝑚𝑇𝑜𝑆𝑡𝑟</m:t>
                    </m:r>
                  </m:oMath>
                </a14:m>
                <a:r>
                  <a:rPr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10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회</a:t>
                </a:r>
                <a:endParaRPr kumimoji="1" lang="en-US" altLang="ko-Kore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최적화 후 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𝑆𝑡𝑟𝑇𝑜𝑁𝑢𝑚</m:t>
                    </m:r>
                  </m:oMath>
                </a14:m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2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회</a:t>
                </a:r>
                <a:r>
                  <a:rPr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ko-Kore-KR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𝑁𝑢𝑚𝑇𝑜𝑆𝑡𝑟</m:t>
                    </m:r>
                  </m:oMath>
                </a14:m>
                <a:r>
                  <a:rPr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2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회 </a:t>
                </a:r>
                <a:endParaRPr kumimoji="1" lang="en-US" altLang="ko-Kore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359E1-BB79-6330-D67C-003D4A7A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7"/>
                <a:ext cx="12066310" cy="2523768"/>
              </a:xfrm>
              <a:prstGeom prst="rect">
                <a:avLst/>
              </a:prstGeom>
              <a:blipFill>
                <a:blip r:embed="rId2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CE3A2B-B0A0-A083-96A3-DA516D25442F}"/>
              </a:ext>
            </a:extLst>
          </p:cNvPr>
          <p:cNvGrpSpPr/>
          <p:nvPr/>
        </p:nvGrpSpPr>
        <p:grpSpPr>
          <a:xfrm>
            <a:off x="9266995" y="3386764"/>
            <a:ext cx="2631278" cy="276999"/>
            <a:chOff x="9846796" y="3495180"/>
            <a:chExt cx="2631278" cy="276999"/>
          </a:xfrm>
        </p:grpSpPr>
        <p:sp>
          <p:nvSpPr>
            <p:cNvPr id="28" name="오른쪽 화살표[R] 27">
              <a:extLst>
                <a:ext uri="{FF2B5EF4-FFF2-40B4-BE49-F238E27FC236}">
                  <a16:creationId xmlns:a16="http://schemas.microsoft.com/office/drawing/2014/main" id="{67CA79B6-9E4B-C8F4-5182-AAA843DA37BA}"/>
                </a:ext>
              </a:extLst>
            </p:cNvPr>
            <p:cNvSpPr/>
            <p:nvPr/>
          </p:nvSpPr>
          <p:spPr>
            <a:xfrm rot="10800000">
              <a:off x="9846796" y="3537184"/>
              <a:ext cx="190455" cy="197298"/>
            </a:xfrm>
            <a:prstGeom prst="rightArrow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6EAFF3-A097-6C57-7283-D9DC4767226B}"/>
                </a:ext>
              </a:extLst>
            </p:cNvPr>
            <p:cNvSpPr txBox="1"/>
            <p:nvPr/>
          </p:nvSpPr>
          <p:spPr>
            <a:xfrm>
              <a:off x="9953024" y="3495180"/>
              <a:ext cx="2525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첫번째 라운드에서만 </a:t>
              </a:r>
              <a:r>
                <a:rPr kumimoji="1" lang="en-US" altLang="ko-Kore-KR" sz="12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StrToNum</a:t>
              </a:r>
              <a:endParaRPr kumimoji="1" lang="ko-Kore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FEC2541-280B-D12C-87D2-7762C84EEF11}"/>
              </a:ext>
            </a:extLst>
          </p:cNvPr>
          <p:cNvGrpSpPr/>
          <p:nvPr/>
        </p:nvGrpSpPr>
        <p:grpSpPr>
          <a:xfrm>
            <a:off x="9266995" y="6248609"/>
            <a:ext cx="2631278" cy="276999"/>
            <a:chOff x="9846796" y="6386032"/>
            <a:chExt cx="2631278" cy="276999"/>
          </a:xfrm>
        </p:grpSpPr>
        <p:sp>
          <p:nvSpPr>
            <p:cNvPr id="30" name="오른쪽 화살표[R] 29">
              <a:extLst>
                <a:ext uri="{FF2B5EF4-FFF2-40B4-BE49-F238E27FC236}">
                  <a16:creationId xmlns:a16="http://schemas.microsoft.com/office/drawing/2014/main" id="{86D57237-3992-3FFB-5144-A8B25F09DFE8}"/>
                </a:ext>
              </a:extLst>
            </p:cNvPr>
            <p:cNvSpPr/>
            <p:nvPr/>
          </p:nvSpPr>
          <p:spPr>
            <a:xfrm>
              <a:off x="9846796" y="6428036"/>
              <a:ext cx="190455" cy="197298"/>
            </a:xfrm>
            <a:prstGeom prst="rightArrow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D9690E-B3CD-A93A-8A4D-1FDF2F7118D8}"/>
                </a:ext>
              </a:extLst>
            </p:cNvPr>
            <p:cNvSpPr txBox="1"/>
            <p:nvPr/>
          </p:nvSpPr>
          <p:spPr>
            <a:xfrm>
              <a:off x="9953024" y="6386032"/>
              <a:ext cx="2525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마지막 라운드에서만 </a:t>
              </a:r>
              <a:r>
                <a:rPr kumimoji="1" lang="en-US" altLang="ko-Kore-KR" sz="12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NumToStr</a:t>
              </a:r>
              <a:endParaRPr kumimoji="1" lang="ko-Kore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E5A224C-EE48-4805-F648-803DC221871B}"/>
              </a:ext>
            </a:extLst>
          </p:cNvPr>
          <p:cNvGrpSpPr/>
          <p:nvPr/>
        </p:nvGrpSpPr>
        <p:grpSpPr>
          <a:xfrm>
            <a:off x="1491373" y="3303058"/>
            <a:ext cx="7732869" cy="3566957"/>
            <a:chOff x="1641764" y="3187075"/>
            <a:chExt cx="7732869" cy="356695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B2C0F26-B487-289E-0065-B8EDE75933CD}"/>
                </a:ext>
              </a:extLst>
            </p:cNvPr>
            <p:cNvGrpSpPr/>
            <p:nvPr/>
          </p:nvGrpSpPr>
          <p:grpSpPr>
            <a:xfrm>
              <a:off x="1641764" y="3187075"/>
              <a:ext cx="7732869" cy="3335349"/>
              <a:chOff x="2134338" y="3431107"/>
              <a:chExt cx="7732869" cy="333534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DC5D400-9A18-B3E2-5A14-EB541849351F}"/>
                  </a:ext>
                </a:extLst>
              </p:cNvPr>
              <p:cNvGrpSpPr/>
              <p:nvPr/>
            </p:nvGrpSpPr>
            <p:grpSpPr>
              <a:xfrm>
                <a:off x="2134338" y="3431107"/>
                <a:ext cx="3427535" cy="3335349"/>
                <a:chOff x="2134338" y="3431107"/>
                <a:chExt cx="3427535" cy="3335349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26BCFE58-C796-3AA4-A99B-D6DACD1F27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34338" y="3431107"/>
                  <a:ext cx="3427535" cy="3335349"/>
                </a:xfrm>
                <a:prstGeom prst="rect">
                  <a:avLst/>
                </a:prstGeom>
              </p:spPr>
            </p:pic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D9704E9D-B67C-6C94-2D52-B4DE03C92CD0}"/>
                    </a:ext>
                  </a:extLst>
                </p:cNvPr>
                <p:cNvSpPr/>
                <p:nvPr/>
              </p:nvSpPr>
              <p:spPr>
                <a:xfrm>
                  <a:off x="2238976" y="6524532"/>
                  <a:ext cx="3151591" cy="129125"/>
                </a:xfrm>
                <a:prstGeom prst="rect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684B06FD-06CA-87B9-9E0C-3210905CE9F5}"/>
                  </a:ext>
                </a:extLst>
              </p:cNvPr>
              <p:cNvGrpSpPr/>
              <p:nvPr/>
            </p:nvGrpSpPr>
            <p:grpSpPr>
              <a:xfrm>
                <a:off x="6409825" y="3584993"/>
                <a:ext cx="3457382" cy="3121337"/>
                <a:chOff x="6409825" y="3584993"/>
                <a:chExt cx="3457382" cy="3121337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503A800-8008-6E47-4C28-C828DED93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09825" y="3584993"/>
                  <a:ext cx="3457382" cy="3121337"/>
                </a:xfrm>
                <a:prstGeom prst="rect">
                  <a:avLst/>
                </a:prstGeom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5035272-7046-E341-E2BE-459698F1D619}"/>
                    </a:ext>
                  </a:extLst>
                </p:cNvPr>
                <p:cNvSpPr/>
                <p:nvPr/>
              </p:nvSpPr>
              <p:spPr>
                <a:xfrm>
                  <a:off x="6505693" y="6459969"/>
                  <a:ext cx="3255287" cy="133563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C853752D-27B0-B756-9DC5-D24C53753881}"/>
                    </a:ext>
                  </a:extLst>
                </p:cNvPr>
                <p:cNvSpPr/>
                <p:nvPr/>
              </p:nvSpPr>
              <p:spPr>
                <a:xfrm>
                  <a:off x="6505692" y="3586532"/>
                  <a:ext cx="3255287" cy="133563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85D73B-FB78-CB00-4839-573C24A6DAC4}"/>
                </a:ext>
              </a:extLst>
            </p:cNvPr>
            <p:cNvSpPr txBox="1"/>
            <p:nvPr/>
          </p:nvSpPr>
          <p:spPr>
            <a:xfrm>
              <a:off x="2320596" y="6492422"/>
              <a:ext cx="20698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최적화 전 </a:t>
              </a:r>
              <a:r>
                <a:rPr kumimoji="1" lang="en-US" altLang="ko-Kore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FF1 1</a:t>
              </a:r>
              <a:r>
                <a:rPr kumimoji="1" lang="ko-Kore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라운드 구조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1D7A1B-4957-BBF4-1660-180A1F97768E}"/>
                </a:ext>
              </a:extLst>
            </p:cNvPr>
            <p:cNvSpPr txBox="1"/>
            <p:nvPr/>
          </p:nvSpPr>
          <p:spPr>
            <a:xfrm>
              <a:off x="6605826" y="6451261"/>
              <a:ext cx="20698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최적화 후 </a:t>
              </a:r>
              <a:r>
                <a:rPr kumimoji="1" lang="en-US" altLang="ko-Kore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FF1 1</a:t>
              </a:r>
              <a:r>
                <a:rPr kumimoji="1" lang="ko-Kore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라운드 구조</a:t>
              </a:r>
            </a:p>
          </p:txBody>
        </p:sp>
      </p:grpSp>
      <p:sp>
        <p:nvSpPr>
          <p:cNvPr id="43" name="제목 1">
            <a:extLst>
              <a:ext uri="{FF2B5EF4-FFF2-40B4-BE49-F238E27FC236}">
                <a16:creationId xmlns:a16="http://schemas.microsoft.com/office/drawing/2014/main" id="{063FDDB9-C710-93C3-2868-328C06C0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FF1 </a:t>
            </a:r>
            <a:r>
              <a:rPr lang="ko-KR" altLang="en-US" sz="2400" dirty="0"/>
              <a:t>구현 최적화 동향</a:t>
            </a:r>
          </a:p>
        </p:txBody>
      </p:sp>
    </p:spTree>
    <p:extLst>
      <p:ext uri="{BB962C8B-B14F-4D97-AF65-F5344CB8AC3E}">
        <p14:creationId xmlns:p14="http://schemas.microsoft.com/office/powerpoint/2010/main" val="1573688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A7160-FECD-FEF8-B761-2DC4904EB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1DB3B3-10A8-91B8-AF2B-977367C4EE23}"/>
                  </a:ext>
                </a:extLst>
              </p:cNvPr>
              <p:cNvSpPr txBox="1"/>
              <p:nvPr/>
            </p:nvSpPr>
            <p:spPr>
              <a:xfrm>
                <a:off x="480766" y="1159497"/>
                <a:ext cx="11455202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2000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형 변환 함수 최적화</a:t>
                </a:r>
                <a:endParaRPr kumimoji="1" lang="en-US" altLang="ko-Kore-KR" sz="2000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큰 정수 연산 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성능 저하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, </a:t>
                </a:r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32-bit </a:t>
                </a: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배열과 연산을 활용하여 최적화</a:t>
                </a:r>
                <a:endParaRPr kumimoji="1" lang="en-US" altLang="ko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𝑁𝑈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𝑟𝑎𝑑𝑖𝑥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𝑋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과정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1371600" lvl="2" indent="-457200"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으로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초기화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371600" lvl="2" indent="-457200"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=0,1,…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𝐿𝐸𝑁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반복 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𝑟𝑎𝑑𝑖𝑥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</a:p>
              <a:p>
                <a:pPr marL="1371600" lvl="2" indent="-457200">
                  <a:buAutoNum type="arabicPeriod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최종적으로 구한 정수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반환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𝑟𝑎𝑑𝑖𝑥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는 큰 정수를 다루게 되면 시간이 오래 걸림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32-bit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연산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: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CPU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에서 매우 빠르게 처리됨 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𝑟𝑎𝑑𝑖𝑥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값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10,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3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6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등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)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은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32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-bit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숫자로 충분히 표현 가능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반복문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내에서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32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-bit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곱셈과 덧셈만 수행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결과가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sym typeface="Wingdings" pitchFamily="2" charset="2"/>
                      </a:rPr>
                      <m:t>32 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-bit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로 표현할 수 없는 경우에만 큰 정수 연산 수행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큰 정수 곱셈과 덧셈 횟수 감소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즉 작은 값들은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sym typeface="Wingdings" pitchFamily="2" charset="2"/>
                      </a:rPr>
                      <m:t>32 </m:t>
                    </m:r>
                  </m:oMath>
                </a14:m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-bit</a:t>
                </a: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연산을 사용해서 빠르게 처리하고</a:t>
                </a:r>
                <a:r>
                  <a:rPr kumimoji="1" lang="en-US" altLang="ko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, </a:t>
                </a:r>
                <a:r>
                  <a:rPr kumimoji="1"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필요한 경우에만 큰 정수 연산 수행</a:t>
                </a:r>
                <a:endParaRPr kumimoji="1" lang="en-US" altLang="ko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1DB3B3-10A8-91B8-AF2B-977367C4E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7"/>
                <a:ext cx="11455202" cy="4431983"/>
              </a:xfrm>
              <a:prstGeom prst="rect">
                <a:avLst/>
              </a:prstGeom>
              <a:blipFill>
                <a:blip r:embed="rId2"/>
                <a:stretch>
                  <a:fillRect l="-479" b="-1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제목 1">
            <a:extLst>
              <a:ext uri="{FF2B5EF4-FFF2-40B4-BE49-F238E27FC236}">
                <a16:creationId xmlns:a16="http://schemas.microsoft.com/office/drawing/2014/main" id="{DEE817F4-0028-BE96-28FA-764CD3FEB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FF1 </a:t>
            </a:r>
            <a:r>
              <a:rPr lang="ko-KR" altLang="en-US" sz="2400" dirty="0"/>
              <a:t>구현 최적화 동향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228AF1-4F59-92C6-7BF5-8137010EC47F}"/>
              </a:ext>
            </a:extLst>
          </p:cNvPr>
          <p:cNvSpPr txBox="1"/>
          <p:nvPr/>
        </p:nvSpPr>
        <p:spPr>
          <a:xfrm>
            <a:off x="0" y="6596390"/>
            <a:ext cx="119502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Yang, Xian-Wei, et al. "Improved Execution Efficiency of FPE Scheme Algorithm Based on Structural Optimization." </a:t>
            </a:r>
            <a:r>
              <a:rPr lang="en" altLang="ko-Kore-KR" sz="1100" b="0" i="1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Electronics</a:t>
            </a:r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13.20 (2024): 4007.</a:t>
            </a:r>
            <a:endParaRPr lang="ko-Kore-KR" alt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2415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225F3-8A6C-2F48-F925-A8C9D0E8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BF760F-943D-8A26-16AE-6E71703F93D4}"/>
                  </a:ext>
                </a:extLst>
              </p:cNvPr>
              <p:cNvSpPr txBox="1"/>
              <p:nvPr/>
            </p:nvSpPr>
            <p:spPr>
              <a:xfrm>
                <a:off x="480766" y="1159497"/>
                <a:ext cx="11299314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형 변환 함수 최적화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최적화 전 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문자열 길이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𝐿𝐸𝑁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 대해 큰 정수 연산 필요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LEN(X)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만큼 곱셈과 덧셈 발생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최적화 후</a:t>
                </a:r>
                <a:endParaRPr kumimoji="1" lang="en-US" altLang="ko-Kore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실제로는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𝐿𝐸𝑁</m:t>
                    </m:r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ore-KR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)/</m:t>
                    </m:r>
                    <m:r>
                      <a:rPr kumimoji="1" lang="en-US" altLang="ko-Kore-KR" b="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만큼의 큰 정수 연산만 필요</a:t>
                </a:r>
                <a:endParaRPr kumimoji="1" lang="en-US" altLang="ko-Kore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ore-KR" b="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=32⋅</m:t>
                    </m:r>
                    <m:func>
                      <m:funcPr>
                        <m:ctrlPr>
                          <a:rPr kumimoji="1" lang="en-US" altLang="ko-Kore-KR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ko-Kore-KR" b="0" i="1" dirty="0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ore-KR" b="0" i="0" dirty="0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ko-Kore-KR" b="0" i="1" dirty="0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ko-Kore-KR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𝑟𝑎𝑑𝑖𝑥</m:t>
                        </m:r>
                        <m:r>
                          <a:rPr kumimoji="1" lang="en-US" altLang="ko-Kore-KR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ko-Kore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정수 나눗셈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곱셈 및 감산 수는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/9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감소 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문자열 길이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𝑟𝑎𝑑𝑖𝑥</m:t>
                    </m:r>
                  </m:oMath>
                </a14:m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가 증가할 수록 성능 개선이 더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좋음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BF760F-943D-8A26-16AE-6E71703F9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7"/>
                <a:ext cx="11299314" cy="3323987"/>
              </a:xfrm>
              <a:prstGeom prst="rect">
                <a:avLst/>
              </a:prstGeom>
              <a:blipFill>
                <a:blip r:embed="rId2"/>
                <a:stretch>
                  <a:fillRect l="-486" b="-2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F9EF9C63-0AF0-DB53-AE2D-95BC7F9D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FF1 </a:t>
            </a:r>
            <a:r>
              <a:rPr lang="ko-KR" altLang="en-US" sz="2400" dirty="0"/>
              <a:t>구현 최적화 동향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CF3427-C8E3-D906-26AF-82914DF8E74F}"/>
              </a:ext>
            </a:extLst>
          </p:cNvPr>
          <p:cNvSpPr txBox="1"/>
          <p:nvPr/>
        </p:nvSpPr>
        <p:spPr>
          <a:xfrm>
            <a:off x="0" y="6596390"/>
            <a:ext cx="119502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Yang, Xian-Wei, et al. "Improved Execution Efficiency of FPE Scheme Algorithm Based on Structural Optimization." </a:t>
            </a:r>
            <a:r>
              <a:rPr lang="en" altLang="ko-Kore-KR" sz="1100" b="0" i="1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Electronics</a:t>
            </a:r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13.20 (2024): 4007.</a:t>
            </a:r>
            <a:endParaRPr lang="ko-Kore-KR" alt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916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19EAD-9015-C639-5CB3-363A8FFC9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2A680D-CB84-C1AF-5DF9-C64DBE0E05D3}"/>
                  </a:ext>
                </a:extLst>
              </p:cNvPr>
              <p:cNvSpPr txBox="1"/>
              <p:nvPr/>
            </p:nvSpPr>
            <p:spPr>
              <a:xfrm>
                <a:off x="480765" y="1159497"/>
                <a:ext cx="11440301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세 가지 최적화 방법을 종합적으로 적용하여 </a:t>
                </a:r>
                <a:r>
                  <a:rPr lang="en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 </a:t>
                </a:r>
                <a:r>
                  <a:rPr lang="ko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알고리즘의 효율성을 테스트</a:t>
                </a:r>
                <a:endParaRPr lang="en-US" altLang="ko-Kore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" altLang="ko-Kore-KR" dirty="0">
                    <a:latin typeface="G마켓 산스 TTF Medium" panose="02000000000000000000" pitchFamily="2" charset="-127"/>
                  </a:rPr>
                  <a:t>Windows 10 64-bit, Intel Core i5-10210U CPU @ 1.60GHz, 8 GB RAM, Visual Studio 9.0.</a:t>
                </a:r>
                <a:endParaRPr lang="en-US" altLang="ko-Kore-KR" dirty="0">
                  <a:latin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ore-KR" i="1" dirty="0">
                        <a:latin typeface="Cambria Math" panose="02040503050406030204" pitchFamily="18" charset="0"/>
                      </a:rPr>
                      <m:t>𝑟𝑎𝑑𝑖𝑥</m:t>
                    </m:r>
                  </m:oMath>
                </a14:m>
                <a:r>
                  <a:rPr lang="en-US" altLang="ko-Kore-KR" dirty="0">
                    <a:latin typeface="G마켓 산스 TTF Medium" panose="02000000000000000000" pitchFamily="2" charset="-127"/>
                  </a:rPr>
                  <a:t> 10(</a:t>
                </a:r>
                <a:r>
                  <a:rPr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숫자 문자열</a:t>
                </a:r>
                <a:r>
                  <a:rPr lang="en-US" altLang="ko-Kore-KR" dirty="0">
                    <a:latin typeface="G마켓 산스 TTF Medium" panose="02000000000000000000" pitchFamily="2" charset="-127"/>
                  </a:rPr>
                  <a:t>)</a:t>
                </a:r>
                <a:r>
                  <a:rPr lang="en-US" altLang="ko-KR" dirty="0">
                    <a:latin typeface="G마켓 산스 TTF Medium" panose="02000000000000000000" pitchFamily="2" charset="-127"/>
                  </a:rPr>
                  <a:t>,</a:t>
                </a:r>
                <a:r>
                  <a:rPr lang="en-US" altLang="ko-Kore-KR" dirty="0">
                    <a:latin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ore-KR" i="1" dirty="0"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ore-KR" i="1" dirty="0">
                        <a:latin typeface="Cambria Math" panose="02040503050406030204" pitchFamily="18" charset="0"/>
                      </a:rPr>
                      <m:t>=16, 64</m:t>
                    </m:r>
                  </m:oMath>
                </a14:m>
                <a:endParaRPr lang="en-US" altLang="ko-Kore-KR" dirty="0">
                  <a:latin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2A680D-CB84-C1AF-5DF9-C64DBE0E0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5" y="1159497"/>
                <a:ext cx="11440301" cy="1061829"/>
              </a:xfrm>
              <a:prstGeom prst="rect">
                <a:avLst/>
              </a:prstGeom>
              <a:blipFill>
                <a:blip r:embed="rId2"/>
                <a:stretch>
                  <a:fillRect l="-373" r="-107" b="-9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123D1FDF-F84D-17EB-0BF0-C75D2BCF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0" y="2980300"/>
            <a:ext cx="5329178" cy="3420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68B44-0530-6A66-CD8F-7599BFB15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423" y="2978519"/>
            <a:ext cx="5329178" cy="3422281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D9A0577A-35F5-9E62-D8CB-53A9A21E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FF1 </a:t>
            </a:r>
            <a:r>
              <a:rPr lang="ko-KR" altLang="en-US" sz="2400" dirty="0"/>
              <a:t>구현 최적화 동향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58590-FF6F-458D-2CBC-EDCC94B74835}"/>
              </a:ext>
            </a:extLst>
          </p:cNvPr>
          <p:cNvSpPr txBox="1"/>
          <p:nvPr/>
        </p:nvSpPr>
        <p:spPr>
          <a:xfrm>
            <a:off x="0" y="6596390"/>
            <a:ext cx="119502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Yang, Xian-Wei, et al. "Improved Execution Efficiency of FPE Scheme Algorithm Based on Structural Optimization." </a:t>
            </a:r>
            <a:r>
              <a:rPr lang="en" altLang="ko-Kore-KR" sz="1100" b="0" i="1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Electronics</a:t>
            </a:r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13.20 (2024): 4007.</a:t>
            </a:r>
            <a:endParaRPr lang="ko-Kore-KR" alt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639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9AEA6-6CAF-74EB-03F2-AC5DB1EDE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B9CE65-67C3-49FA-D2CF-FF2950A60F5C}"/>
                  </a:ext>
                </a:extLst>
              </p:cNvPr>
              <p:cNvSpPr txBox="1"/>
              <p:nvPr/>
            </p:nvSpPr>
            <p:spPr>
              <a:xfrm>
                <a:off x="480766" y="1159497"/>
                <a:ext cx="11299314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세 가지 최적화 방법을 종합적으로 적용하여 </a:t>
                </a:r>
                <a:r>
                  <a:rPr lang="en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 </a:t>
                </a:r>
                <a:r>
                  <a:rPr lang="ko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알고리즘의 효율성을 테스트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𝑟𝑎𝑑𝑖𝑥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(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숫자 문자열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𝑙𝑒𝑛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=16,  64,  256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각각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4.7%,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54.1%,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103.7%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𝑟𝑎𝑑𝑖𝑥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 36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(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대소문자 구별없는 알파벳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,) </a:t>
                </a:r>
                <a14:m>
                  <m:oMath xmlns:m="http://schemas.openxmlformats.org/officeDocument/2006/math"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𝑙𝑒𝑛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=16,  64,  256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각각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246.3%, 248.0%, 308.6%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lvl="1"/>
                <a:endParaRPr kumimoji="1" lang="en-US" altLang="ko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lvl="1"/>
                <a:r>
                  <a:rPr lang="ko-KR" altLang="en-US" sz="2000" b="1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문자열의 길이가 길어질수록 성능 향상이 더욱 두드러지고</a:t>
                </a:r>
                <a:r>
                  <a:rPr lang="en-US" altLang="ko-KR" sz="2000" b="1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sz="2000" b="1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진수가 커질수록 성능 향상 폭이 큼</a:t>
                </a:r>
                <a:endParaRPr kumimoji="1" lang="en-US" altLang="ko-Kore-KR" sz="2000" b="1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B9CE65-67C3-49FA-D2CF-FF2950A6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7"/>
                <a:ext cx="11299314" cy="2277547"/>
              </a:xfrm>
              <a:prstGeom prst="rect">
                <a:avLst/>
              </a:prstGeom>
              <a:blipFill>
                <a:blip r:embed="rId2"/>
                <a:stretch>
                  <a:fillRect l="-486" b="-37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CCE8DB41-C30A-2EA2-42EB-2080AF90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760" y="4924159"/>
            <a:ext cx="8094396" cy="1349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F32DA5-7F4A-000A-C4D3-E6BEFAC2C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60" y="3437044"/>
            <a:ext cx="7772400" cy="127707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C9A12A9-93D6-CEAB-DA33-0D2DC532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FF1 </a:t>
            </a:r>
            <a:r>
              <a:rPr lang="ko-KR" altLang="en-US" sz="2400" dirty="0"/>
              <a:t>구현 최적화 동향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A0553-1A3A-9A32-4902-BC6AC84B8088}"/>
              </a:ext>
            </a:extLst>
          </p:cNvPr>
          <p:cNvSpPr txBox="1"/>
          <p:nvPr/>
        </p:nvSpPr>
        <p:spPr>
          <a:xfrm>
            <a:off x="0" y="6596390"/>
            <a:ext cx="119502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Yang, Xian-Wei, et al. "Improved Execution Efficiency of FPE Scheme Algorithm Based on Structural Optimization." </a:t>
            </a:r>
            <a:r>
              <a:rPr lang="en" altLang="ko-Kore-KR" sz="1100" b="0" i="1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Electronics</a:t>
            </a:r>
            <a:r>
              <a:rPr lang="en" altLang="ko-Kore-KR" sz="11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13.20 (2024): 4007.</a:t>
            </a:r>
            <a:endParaRPr lang="ko-Kore-KR" alt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3862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38BBCDFA-55E9-2F53-BBA4-0C3B0B6B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FEA </a:t>
            </a:r>
            <a:r>
              <a:rPr lang="ko-KR" altLang="en-US" dirty="0"/>
              <a:t>구현 최적화 동향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8E2BB-9A35-BE59-AED9-7F043868C4C5}"/>
              </a:ext>
            </a:extLst>
          </p:cNvPr>
          <p:cNvSpPr txBox="1"/>
          <p:nvPr/>
        </p:nvSpPr>
        <p:spPr>
          <a:xfrm>
            <a:off x="0" y="1159497"/>
            <a:ext cx="121855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Optimal Implementation of Format Preserving Encryption Algorithm FEA in Various Environments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환경에서 형태보존 암호 알고리즘 </a:t>
            </a:r>
            <a:r>
              <a:rPr kumimoji="1" lang="en-US" altLang="ko-Kore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최적 구현 방법을 제안</a:t>
            </a:r>
            <a:endParaRPr kumimoji="1" lang="en-US" altLang="ko-Kore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고성능 컴퓨팅 환경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(SIMD, AVX2, SSE2),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임베디드 시스템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IoT)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 다양한 플랫폼에서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성능을 </a:t>
            </a:r>
            <a:b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하고 최적화된 구현 제시</a:t>
            </a:r>
            <a:endParaRPr kumimoji="1" lang="en-US" altLang="ko-Kore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kumimoji="1" lang="ko-Kore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가지의 최적화 기법 제안</a:t>
            </a:r>
            <a:endParaRPr kumimoji="1" lang="en-US" altLang="ko-Kore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lang="ko-KR" altLang="en-US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직렬 구현</a:t>
            </a:r>
            <a:r>
              <a:rPr kumimoji="1" lang="ko-Kore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1" lang="en-US" altLang="ko-Kore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SIMD</a:t>
            </a:r>
            <a:r>
              <a:rPr lang="ko-KR" altLang="en-US" sz="180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지원하는 디바이스 상에서의 </a:t>
            </a:r>
            <a:r>
              <a:rPr lang="en" altLang="ko-Kore-KR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 </a:t>
            </a:r>
            <a:r>
              <a:rPr lang="ko-KR" altLang="en-US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병렬 구현 </a:t>
            </a:r>
            <a:endParaRPr lang="ko-KR" altLang="en-US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Intel(R) Core(TM) i7-4790 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상에서 </a:t>
            </a:r>
            <a:r>
              <a:rPr lang="en" altLang="ko-Kore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AVX2</a:t>
            </a:r>
            <a:r>
              <a:rPr lang="ko-KR" altLang="en-US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활용한 </a:t>
            </a:r>
            <a:r>
              <a:rPr lang="en" altLang="ko-Kore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병렬 구현 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고성능 데스크탑 타겟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Intel(R) Core(TM) i5-4590 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상에서 </a:t>
            </a:r>
            <a:r>
              <a:rPr lang="en" altLang="ko-Kore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SSE2</a:t>
            </a:r>
            <a:r>
              <a:rPr lang="ko-KR" altLang="en-US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활용한 </a:t>
            </a:r>
            <a:r>
              <a:rPr lang="en" altLang="ko-Kore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병렬 구현 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중성능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데스크탑 타겟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ARM Cortex-A53 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상에서 </a:t>
            </a:r>
            <a:r>
              <a:rPr lang="en" altLang="ko-Kore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ARM-NEON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활용한 </a:t>
            </a:r>
            <a:r>
              <a:rPr lang="en" altLang="ko-Kore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병렬 구현 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및 저전력 기기 타겟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IoT </a:t>
            </a:r>
            <a:r>
              <a:rPr lang="ko-KR" altLang="en-US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lang="en" altLang="ko-Kore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embedded </a:t>
            </a:r>
            <a:r>
              <a:rPr lang="ko-KR" altLang="en-US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환경을 고려한 </a:t>
            </a:r>
            <a:r>
              <a:rPr lang="en-US" altLang="ko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32-</a:t>
            </a:r>
            <a:r>
              <a:rPr lang="en" altLang="ko-Kore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bit ARM core Processor</a:t>
            </a:r>
            <a:r>
              <a:rPr lang="ko-KR" altLang="en-US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8-</a:t>
            </a:r>
            <a:r>
              <a:rPr lang="en" altLang="ko-Kore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bit AVR Processor</a:t>
            </a:r>
            <a:r>
              <a:rPr lang="ko-KR" altLang="en-US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에서의 </a:t>
            </a:r>
            <a:r>
              <a:rPr lang="en" altLang="ko-Kore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 </a:t>
            </a:r>
            <a:r>
              <a:rPr lang="ko-KR" altLang="en-US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5F6B3-4FA4-ACDC-DF02-888087C27CB6}"/>
              </a:ext>
            </a:extLst>
          </p:cNvPr>
          <p:cNvSpPr txBox="1"/>
          <p:nvPr/>
        </p:nvSpPr>
        <p:spPr>
          <a:xfrm>
            <a:off x="687977" y="6642556"/>
            <a:ext cx="108160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Optimal Implementation of Format Preserving Encryption Algorithm FEA in Various Environments, </a:t>
            </a:r>
            <a:r>
              <a:rPr lang="en" altLang="ko-Kore-KR" sz="800" b="0" i="0" dirty="0" err="1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Cheolhee</a:t>
            </a:r>
            <a:r>
              <a:rPr lang="en" altLang="ko-Kore-KR" sz="8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et al.</a:t>
            </a:r>
            <a:r>
              <a:rPr kumimoji="1" lang="en-US" altLang="ko-Kore-KR" sz="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" altLang="ko-Kore-KR" sz="800" b="0" i="1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Journal of the Korea Institute of Information Security &amp; Cryptology</a:t>
            </a:r>
            <a:r>
              <a:rPr lang="en" altLang="ko-Kore-KR" sz="8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28.1 (2018)</a:t>
            </a:r>
            <a:endParaRPr kumimoji="1" lang="en-US" altLang="ko-Kore-KR" sz="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EE76683-EEF3-ADB1-26C4-7FD25C0EB289}"/>
              </a:ext>
            </a:extLst>
          </p:cNvPr>
          <p:cNvSpPr txBox="1"/>
          <p:nvPr/>
        </p:nvSpPr>
        <p:spPr>
          <a:xfrm>
            <a:off x="480766" y="1074827"/>
            <a:ext cx="1171123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직렬 구현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 개요</a:t>
            </a: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 과정 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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초기화 과정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,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키 스케줄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,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암호화 과정 최적 구현</a:t>
            </a: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키 스케줄 및 암호화는 </a:t>
            </a:r>
            <a:r>
              <a:rPr kumimoji="1" lang="en-US" altLang="ko-KR" b="1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S-box look-up </a:t>
            </a:r>
            <a:r>
              <a:rPr kumimoji="1" lang="ko-KR" altLang="en-US" b="1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및 확산 계층에서의 </a:t>
            </a:r>
            <a:r>
              <a:rPr kumimoji="1" lang="en-US" altLang="ko-KR" b="1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Galois field </a:t>
            </a:r>
            <a:r>
              <a:rPr kumimoji="1" lang="ko-KR" altLang="en-US" b="1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곱셈 연산을 포함</a:t>
            </a:r>
            <a:endParaRPr kumimoji="1" lang="en-US" altLang="ko-KR" b="1" dirty="0">
              <a:solidFill>
                <a:srgbClr val="222222"/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직렬 구현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  SIMD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명령어를 사용하지 않고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,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기본적인 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CPU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명령어를 통해 하나씩 순차적으로 처리</a:t>
            </a: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병렬 구현에 비해 성능이 낮지만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,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 구현이 단순하고 하드웨어 의존성이 적음</a:t>
            </a: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초기화 과정</a:t>
            </a: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메시지 매트릭스를 좌우 두 개의 </a:t>
            </a: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4-bit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변수로 분할</a:t>
            </a: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입력된 트윅 매트릭스에 대해 트윅 스케줄 계산</a:t>
            </a: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초기화 단계에서는 연산 시간이 비교적 짧음</a:t>
            </a: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 스케줄 및 암호화 과정</a:t>
            </a: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XOR </a:t>
            </a: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연산</a:t>
            </a: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, S-box look-up, Galois field </a:t>
            </a: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곱셈 수행</a:t>
            </a: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64-bit </a:t>
            </a: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변수에 대한 </a:t>
            </a: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Galois field </a:t>
            </a: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연산은 계산 비용이 높음</a:t>
            </a: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FEA</a:t>
            </a: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의 확산 계층에서는 </a:t>
            </a: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8-bit </a:t>
            </a: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입력 값</a:t>
            </a: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(0x28, 0x1A </a:t>
            </a: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등</a:t>
            </a: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)</a:t>
            </a: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에 대해 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Galois field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 곱셈 연산 적용</a:t>
            </a: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효율성 최적화</a:t>
            </a: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256</a:t>
            </a:r>
            <a:r>
              <a:rPr kumimoji="1" lang="ko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</a:t>
            </a:r>
            <a:r>
              <a:rPr kumimoji="1"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 byte</a:t>
            </a:r>
            <a:r>
              <a:rPr kumimoji="1" lang="ko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kumimoji="1"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look-up table</a:t>
            </a:r>
            <a:r>
              <a:rPr kumimoji="1" lang="ko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활용하여 메모리 사용과 속도 간의 </a:t>
            </a:r>
            <a:r>
              <a:rPr kumimoji="1"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trade-off </a:t>
            </a:r>
            <a:r>
              <a:rPr kumimoji="1" lang="ko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해결</a:t>
            </a:r>
            <a:endParaRPr kumimoji="1" lang="en-US" altLang="ko-KR" dirty="0">
              <a:solidFill>
                <a:srgbClr val="222222"/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메모리 요구량과 연산 속도 최적화 사이에서 균형점을 고려</a:t>
            </a:r>
            <a:endParaRPr kumimoji="1" lang="en-US" altLang="ko-Kore-KR" dirty="0">
              <a:solidFill>
                <a:srgbClr val="222222"/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9E066F-7536-715E-BBC3-957AC26E9A95}"/>
              </a:ext>
            </a:extLst>
          </p:cNvPr>
          <p:cNvSpPr txBox="1">
            <a:spLocks/>
          </p:cNvSpPr>
          <p:nvPr/>
        </p:nvSpPr>
        <p:spPr>
          <a:xfrm>
            <a:off x="411920" y="20774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j-cs"/>
              </a:defRPr>
            </a:lvl1pPr>
          </a:lstStyle>
          <a:p>
            <a:r>
              <a:rPr lang="en-US" altLang="ko-KR" sz="2400" dirty="0"/>
              <a:t>FEA </a:t>
            </a:r>
            <a:r>
              <a:rPr lang="ko-KR" altLang="en-US" sz="2400" dirty="0"/>
              <a:t>구현 최적화 동향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72491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0CF588-DC4C-D3F5-484A-35036E73B72A}"/>
              </a:ext>
            </a:extLst>
          </p:cNvPr>
          <p:cNvSpPr txBox="1"/>
          <p:nvPr/>
        </p:nvSpPr>
        <p:spPr>
          <a:xfrm>
            <a:off x="472880" y="1097394"/>
            <a:ext cx="721018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SIMD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지원하는 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고사양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디바이스 상에서의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병렬 구현</a:t>
            </a:r>
            <a:endParaRPr kumimoji="1" lang="en-US" altLang="ko-Kore-KR" sz="2000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SIMD(</a:t>
            </a:r>
            <a:r>
              <a:rPr kumimoji="1" lang="en-US" altLang="ko-Kore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Single Instruction Multiple Data) </a:t>
            </a:r>
            <a:r>
              <a:rPr kumimoji="1" lang="ko-Kore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kumimoji="1" lang="en-US" altLang="ko-Kore-KR" dirty="0">
              <a:solidFill>
                <a:srgbClr val="222222"/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하나의 명령으로 여러 데이터들을 동시에 처리하는 방식</a:t>
            </a: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FEA</a:t>
            </a: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는 </a:t>
            </a: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6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4-bit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단위의 연산을 수행</a:t>
            </a: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lvl="3"/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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벡터 레지스터의 크기에 따라 최대 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4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개의 독립적인 변수를 동시에 처리 가능</a:t>
            </a: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 </a:t>
            </a: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kumimoji="1" lang="ko-Kore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64-bit </a:t>
            </a:r>
            <a:r>
              <a:rPr kumimoji="1" lang="ko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연산의 </a:t>
            </a:r>
            <a:r>
              <a:rPr kumimoji="1" lang="ko-Kore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병렬 처리 제약</a:t>
            </a:r>
            <a:endParaRPr kumimoji="1" lang="en-US" altLang="ko-Kore-KR" dirty="0">
              <a:solidFill>
                <a:srgbClr val="222222"/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6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4-bit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단위의 연산은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독립적으로 수행되는 부분이 드묾</a:t>
            </a: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병렬 처리 하더라도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,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데이터가 레지스터와 메모리 사이를 이동할 때 오버헤드가 다량 발생 </a:t>
            </a: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lvl="3"/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 64-bit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병렬 구현의 성능 향상은 매우 낮음</a:t>
            </a: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lvl="3"/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확산 계층 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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8-bit </a:t>
            </a: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단위의 연산 병렬화</a:t>
            </a: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FEA </a:t>
            </a:r>
            <a:r>
              <a:rPr kumimoji="1" lang="ko-Kore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전체 과정 중 가장 많은 연산 비중을 차지</a:t>
            </a:r>
            <a:endParaRPr kumimoji="1" lang="en-US" altLang="ko-Kore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한 번의 확산 함수 호출 시 </a:t>
            </a:r>
            <a:r>
              <a:rPr kumimoji="1" lang="en-US" altLang="ko-Kore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64</a:t>
            </a:r>
            <a:r>
              <a:rPr kumimoji="1" lang="ko-Kore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번의 </a:t>
            </a:r>
            <a:r>
              <a:rPr kumimoji="1" lang="en-US" altLang="ko-Kore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GF </a:t>
            </a:r>
            <a:r>
              <a:rPr kumimoji="1" lang="ko-Kore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곱셈 연산을 수행</a:t>
            </a:r>
            <a:endParaRPr kumimoji="1" lang="en-US" altLang="ko-Kore-KR" dirty="0">
              <a:solidFill>
                <a:srgbClr val="222222"/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따라서 해당 연구는 곱셈 연산의 병렬 구현에 집중</a:t>
            </a:r>
            <a:endParaRPr kumimoji="1" lang="en-US" altLang="ko-Kore-KR" dirty="0">
              <a:solidFill>
                <a:srgbClr val="222222"/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치환 계층</a:t>
            </a:r>
            <a:endParaRPr kumimoji="1" lang="en-US" altLang="ko-KR" dirty="0">
              <a:solidFill>
                <a:srgbClr val="22222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look-up table</a:t>
            </a:r>
            <a:r>
              <a:rPr kumimoji="1" lang="ko-KR" altLang="en-US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을 사용하기에 병렬 처리 </a:t>
            </a:r>
            <a:r>
              <a:rPr kumimoji="1"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X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A9FF12-E208-A184-E989-64A2D445F360}"/>
              </a:ext>
            </a:extLst>
          </p:cNvPr>
          <p:cNvGrpSpPr/>
          <p:nvPr/>
        </p:nvGrpSpPr>
        <p:grpSpPr>
          <a:xfrm>
            <a:off x="7949610" y="1800733"/>
            <a:ext cx="4059509" cy="4671658"/>
            <a:chOff x="411920" y="1187519"/>
            <a:chExt cx="4527942" cy="5210727"/>
          </a:xfrm>
        </p:grpSpPr>
        <p:pic>
          <p:nvPicPr>
            <p:cNvPr id="8" name="그림 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8287D02-A2C7-14CE-1147-F9B0E38C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20" y="1187519"/>
              <a:ext cx="4527942" cy="45109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DE53C1-B10D-E453-5E52-1065FDD5FE4B}"/>
                </a:ext>
              </a:extLst>
            </p:cNvPr>
            <p:cNvSpPr txBox="1"/>
            <p:nvPr/>
          </p:nvSpPr>
          <p:spPr>
            <a:xfrm>
              <a:off x="550191" y="5711663"/>
              <a:ext cx="3876260" cy="686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kumimoji="1" lang="en-US" altLang="ko-KR" sz="17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Galois field </a:t>
              </a:r>
              <a:r>
                <a:rPr kumimoji="1" lang="ko-KR" altLang="en-US" sz="17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곱셈 </a:t>
              </a:r>
              <a:endParaRPr kumimoji="1" lang="en-US" altLang="ko-KR" sz="1700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endParaRPr>
            </a:p>
            <a:p>
              <a:pPr lvl="1" algn="ctr"/>
              <a:r>
                <a:rPr kumimoji="1" lang="en-US" altLang="ko-KR" sz="17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c </a:t>
              </a:r>
              <a:r>
                <a:rPr kumimoji="1" lang="ko-KR" altLang="en-US" sz="17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소스 코드</a:t>
              </a:r>
              <a:endParaRPr kumimoji="1" lang="en-US" altLang="ko-KR" sz="1700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6E4D1D9A-D715-BCBE-61EF-048E87B28ED1}"/>
              </a:ext>
            </a:extLst>
          </p:cNvPr>
          <p:cNvSpPr txBox="1">
            <a:spLocks/>
          </p:cNvSpPr>
          <p:nvPr/>
        </p:nvSpPr>
        <p:spPr>
          <a:xfrm>
            <a:off x="411920" y="20774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j-cs"/>
              </a:defRPr>
            </a:lvl1pPr>
          </a:lstStyle>
          <a:p>
            <a:r>
              <a:rPr lang="en-US" altLang="ko-KR" sz="2400" dirty="0"/>
              <a:t>FEA </a:t>
            </a:r>
            <a:r>
              <a:rPr lang="ko-KR" altLang="en-US" sz="2400" dirty="0"/>
              <a:t>구현 최적화 동향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0658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88B06-2769-B80D-B291-F5ADBAB6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형태보존암호 보안성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BD6AB-692E-5837-E9E7-D576CF9A9835}"/>
                  </a:ext>
                </a:extLst>
              </p:cNvPr>
              <p:cNvSpPr txBox="1"/>
              <p:nvPr/>
            </p:nvSpPr>
            <p:spPr>
              <a:xfrm>
                <a:off x="597933" y="1131943"/>
                <a:ext cx="11368160" cy="5317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 : FF1</a:t>
                </a:r>
                <a:r>
                  <a:rPr kumimoji="1" lang="ko-Kore-KR" altLang="en-US" sz="20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은 </a:t>
                </a:r>
                <a:r>
                  <a:rPr kumimoji="1" lang="en-US" altLang="ko-Kore-KR" sz="20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AES</a:t>
                </a:r>
                <a:r>
                  <a:rPr kumimoji="1" lang="ko-Kore-KR" altLang="en-US" sz="20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를기반으로 암호화를 하고</a:t>
                </a:r>
                <a:r>
                  <a:rPr kumimoji="1" lang="en-US" altLang="ko-Kore-KR" sz="20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PRF</a:t>
                </a:r>
                <a:r>
                  <a:rPr kumimoji="1" lang="ko-Kore-KR" altLang="en-US" sz="20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사용하여 암호화 강도가 높고 랜덤성을 제공</a:t>
                </a:r>
                <a:endParaRPr kumimoji="1" lang="en-US" altLang="ko-Kore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그러나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특정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tweak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이나 평문 암호화 시 정수 값이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kumimoji="1"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넘어가는 경우 발생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오버플로우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발생 가능 </a:t>
                </a:r>
                <a:endParaRPr kumimoji="1" lang="en-US" altLang="ko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패치 적용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, tweak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와 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평문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길이에 제한을 두고 설정 </a:t>
                </a:r>
                <a:endParaRPr kumimoji="1" lang="en-US" altLang="ko-Kore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FF3 : </a:t>
                </a:r>
                <a:r>
                  <a:rPr kumimoji="1" lang="ko-Kore-KR" altLang="en-US" sz="20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특정 조건에서 취약점이 드러남</a:t>
                </a:r>
                <a:endParaRPr kumimoji="1" lang="en-US" altLang="ko-Kore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Low-Entropy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공격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짧은 길이의 데이터 또는 특정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radix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사용할 때 보안 약화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암호화된 데이터가 충분히 무작위적이지 않은 경우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낮은 엔트로피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),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암호화된 결과 예상 가능 </a:t>
                </a:r>
                <a:endParaRPr kumimoji="1" lang="en-US" altLang="ko-Kore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Birthday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공격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일부 키와 데이터 구성에서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FF3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가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＇birth-pattern attack＇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에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취약할 수 있음</a:t>
                </a:r>
                <a:endParaRPr kumimoji="1" lang="en-US" altLang="ko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특정 상황에서 데이터 패턴이 반복됨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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충돌 확률 높아짐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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FF3-1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 제안</a:t>
                </a:r>
                <a:endParaRPr kumimoji="1" lang="en-US" altLang="ko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FEA : </a:t>
                </a:r>
                <a:r>
                  <a:rPr kumimoji="1" lang="ko-KR" altLang="en-US" sz="20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선형 암호 분석을 통해 메시지 복구 공격이 가능하다는 연구가 있음</a:t>
                </a:r>
                <a:endParaRPr kumimoji="1" lang="en-US" altLang="ko-KR" sz="20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FEA-1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과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FEA-2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는 특정 조건에서 메시지 복구 공격에 취약</a:t>
                </a:r>
                <a:endParaRPr kumimoji="1" lang="en-US" altLang="ko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연구에 따르면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FEA-1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은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G마켓 산스 TTF Medium" panose="02000000000000000000" pitchFamily="2" charset="-127"/>
                        <a:sym typeface="Wingdings" pitchFamily="2" charset="2"/>
                      </a:rPr>
                      <m:t>𝑂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G마켓 산스 TTF Medium" panose="02000000000000000000" pitchFamily="2" charset="-127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  <a:sym typeface="Wingdings" pitchFamily="2" charset="2"/>
                          </a:rPr>
                          <m:t>𝑁</m:t>
                        </m:r>
                      </m:e>
                      <m:sup>
                        <m:f>
                          <m:f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  <a:sym typeface="Wingdings" pitchFamily="2" charset="2"/>
                              </a:rPr>
                              <m:t>𝑟</m:t>
                            </m:r>
                          </m:num>
                          <m:den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  <a:sym typeface="Wingdings" pitchFamily="2" charset="2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  <a:sym typeface="Wingdings" pitchFamily="2" charset="2"/>
                          </a:rPr>
                          <m:t>−1.5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G마켓 산스 TTF Medium" panose="02000000000000000000" pitchFamily="2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FEA-2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는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  <a:sym typeface="Wingdings" pitchFamily="2" charset="2"/>
                      </a:rPr>
                      <m:t>𝑂</m:t>
                    </m:r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  <a:sym typeface="Wingdings" pitchFamily="2" charset="2"/>
                          </a:rPr>
                          <m:t>𝑁</m:t>
                        </m:r>
                      </m:e>
                      <m:sup>
                        <m:f>
                          <m:fPr>
                            <m:ctrlP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  <a:sym typeface="Wingdings" pitchFamily="2" charset="2"/>
                              </a:rPr>
                              <m:t>𝑟</m:t>
                            </m:r>
                          </m:num>
                          <m:den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  <a:sym typeface="Wingdings" pitchFamily="2" charset="2"/>
                              </a:rPr>
                              <m:t>3</m:t>
                            </m:r>
                          </m:den>
                        </m:f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  <a:sym typeface="Wingdings" pitchFamily="2" charset="2"/>
                          </a:rPr>
                          <m:t>−1.5</m:t>
                        </m:r>
                      </m:sup>
                    </m:sSup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데이터 복잡도로 메시지 일부를 복구 가능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FEA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라운드 </a:t>
                </a:r>
                <a:r>
                  <a:rPr kumimoji="1"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트윅이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특정 입력에 대해 패턴을 형성하여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반복적인 데이터 구조를 유발할 가능성이 있음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BD6AB-692E-5837-E9E7-D576CF9A9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33" y="1131943"/>
                <a:ext cx="11368160" cy="5317802"/>
              </a:xfrm>
              <a:prstGeom prst="rect">
                <a:avLst/>
              </a:prstGeom>
              <a:blipFill>
                <a:blip r:embed="rId2"/>
                <a:stretch>
                  <a:fillRect l="-483" b="-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47931F1-9CB6-4688-935E-9D6B10672348}"/>
              </a:ext>
            </a:extLst>
          </p:cNvPr>
          <p:cNvSpPr txBox="1"/>
          <p:nvPr/>
        </p:nvSpPr>
        <p:spPr>
          <a:xfrm>
            <a:off x="0" y="6611779"/>
            <a:ext cx="82836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Beyne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T</a:t>
            </a:r>
            <a:r>
              <a:rPr lang="ko-KR" altLang="en-US" sz="1000" dirty="0"/>
              <a:t>. "</a:t>
            </a:r>
            <a:r>
              <a:rPr lang="ko-KR" altLang="en-US" sz="1000" dirty="0" err="1"/>
              <a:t>Attacks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Small-Domain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Format-Preserving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Encryption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Standards</a:t>
            </a:r>
            <a:r>
              <a:rPr lang="ko-KR" altLang="en-US" sz="1000" dirty="0"/>
              <a:t>." International Association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Cryptologic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Research</a:t>
            </a:r>
            <a:r>
              <a:rPr lang="ko-KR" altLang="en-US" sz="1000" dirty="0"/>
              <a:t> (IACR), 2021.</a:t>
            </a:r>
          </a:p>
        </p:txBody>
      </p:sp>
    </p:spTree>
    <p:extLst>
      <p:ext uri="{BB962C8B-B14F-4D97-AF65-F5344CB8AC3E}">
        <p14:creationId xmlns:p14="http://schemas.microsoft.com/office/powerpoint/2010/main" val="4259367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94FF62-555F-3901-1849-5E81CC23EE54}"/>
              </a:ext>
            </a:extLst>
          </p:cNvPr>
          <p:cNvGrpSpPr/>
          <p:nvPr/>
        </p:nvGrpSpPr>
        <p:grpSpPr>
          <a:xfrm>
            <a:off x="1995963" y="3098489"/>
            <a:ext cx="3368517" cy="3792237"/>
            <a:chOff x="7702901" y="1410791"/>
            <a:chExt cx="4406199" cy="4697832"/>
          </a:xfrm>
        </p:grpSpPr>
        <p:pic>
          <p:nvPicPr>
            <p:cNvPr id="11" name="그림 10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2184EA7-9A08-EE16-A3D4-769F7DC0C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2901" y="1410791"/>
              <a:ext cx="4406199" cy="42974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BBE8D3-01EE-DB6D-FBE9-11E06AA48972}"/>
                </a:ext>
              </a:extLst>
            </p:cNvPr>
            <p:cNvSpPr txBox="1"/>
            <p:nvPr/>
          </p:nvSpPr>
          <p:spPr>
            <a:xfrm>
              <a:off x="8439608" y="5708285"/>
              <a:ext cx="2425777" cy="40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kumimoji="1" lang="en-US" altLang="ko-KR" sz="15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AVX2</a:t>
              </a:r>
              <a:r>
                <a:rPr kumimoji="1" lang="ko-KR" altLang="en-US" sz="15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 명령어</a:t>
              </a:r>
              <a:endParaRPr kumimoji="1" lang="en-US" altLang="ko-KR" sz="1500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F2F9D5-8C2C-1359-A29D-40A95BE42C9D}"/>
              </a:ext>
            </a:extLst>
          </p:cNvPr>
          <p:cNvSpPr txBox="1"/>
          <p:nvPr/>
        </p:nvSpPr>
        <p:spPr>
          <a:xfrm>
            <a:off x="480766" y="1159497"/>
            <a:ext cx="11299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Intel Core i7-4790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상에서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AVX2</a:t>
            </a:r>
            <a:r>
              <a:rPr lang="ko-KR" altLang="en-US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활용한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병렬 구현</a:t>
            </a:r>
            <a:endParaRPr kumimoji="1"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Galois Field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곱셈 연산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Galois field 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곱셈 과정에서 첫 번째 변수 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최상위 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bit</a:t>
            </a:r>
            <a:r>
              <a:rPr lang="ko-KR" altLang="en-US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판별해 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XOR 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연산을 수행</a:t>
            </a:r>
            <a:endParaRPr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AVX2 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명령어를 사용하여 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256bit 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단위로 </a:t>
            </a:r>
            <a:r>
              <a:rPr lang="ko-KR" altLang="en-US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병렬화된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연산을 수행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효율성 향상</a:t>
            </a:r>
            <a:endParaRPr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AVX2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명령어의 활용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메모리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레지스터 간 데이터를 전송하고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8-bit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값을 동시에 처리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8E4DBCD-C4DB-CAD0-E91C-F131AA1C6A91}"/>
              </a:ext>
            </a:extLst>
          </p:cNvPr>
          <p:cNvSpPr txBox="1">
            <a:spLocks/>
          </p:cNvSpPr>
          <p:nvPr/>
        </p:nvSpPr>
        <p:spPr>
          <a:xfrm>
            <a:off x="411920" y="20774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j-cs"/>
              </a:defRPr>
            </a:lvl1pPr>
          </a:lstStyle>
          <a:p>
            <a:r>
              <a:rPr lang="en-US" altLang="ko-KR" sz="2400" dirty="0"/>
              <a:t>FEA </a:t>
            </a:r>
            <a:r>
              <a:rPr lang="ko-KR" altLang="en-US" sz="2400" dirty="0"/>
              <a:t>구현 최적화 동향</a:t>
            </a:r>
            <a:endParaRPr lang="ko-KR" altLang="en-US" sz="2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AA81B7-D925-FAAC-40E4-36B3EA457402}"/>
              </a:ext>
            </a:extLst>
          </p:cNvPr>
          <p:cNvGrpSpPr/>
          <p:nvPr/>
        </p:nvGrpSpPr>
        <p:grpSpPr>
          <a:xfrm>
            <a:off x="6672509" y="3058809"/>
            <a:ext cx="3523528" cy="3810071"/>
            <a:chOff x="170383" y="1373400"/>
            <a:chExt cx="4709709" cy="4965968"/>
          </a:xfrm>
        </p:grpSpPr>
        <p:pic>
          <p:nvPicPr>
            <p:cNvPr id="19" name="그림 1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A86CC0D-FB8E-672D-D03C-D91F5EA41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70" y="1373400"/>
              <a:ext cx="4210341" cy="45954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DCCDEE-8612-7F32-677C-00540977D9DF}"/>
                </a:ext>
              </a:extLst>
            </p:cNvPr>
            <p:cNvSpPr txBox="1"/>
            <p:nvPr/>
          </p:nvSpPr>
          <p:spPr>
            <a:xfrm>
              <a:off x="170383" y="5938218"/>
              <a:ext cx="4709709" cy="401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kumimoji="1" lang="en-US" altLang="ko-KR" sz="14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Galois field </a:t>
              </a:r>
              <a:r>
                <a:rPr kumimoji="1" lang="ko-KR" altLang="en-US" sz="14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연산 조건문 병렬 흐름</a:t>
              </a:r>
              <a:endParaRPr kumimoji="1" lang="en-US" altLang="ko-KR" sz="1400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270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4AF4A-F6F9-7182-0E30-33FAC83F0FE9}"/>
              </a:ext>
            </a:extLst>
          </p:cNvPr>
          <p:cNvSpPr txBox="1"/>
          <p:nvPr/>
        </p:nvSpPr>
        <p:spPr>
          <a:xfrm>
            <a:off x="480766" y="1159497"/>
            <a:ext cx="112993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Intel Core i5-4590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상에서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SSE2</a:t>
            </a:r>
            <a:r>
              <a:rPr lang="ko-KR" altLang="en-US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활용한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병렬 구현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SSE2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명령어 사용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SSE2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128bit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레지스터를 활용하여 데이터를 병렬 처리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병렬 처리 과정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AVX2</a:t>
            </a:r>
            <a:r>
              <a:rPr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유사하지만</a:t>
            </a:r>
            <a:r>
              <a:rPr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128bit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레지스터로만 연산을 수행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AVX2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비해 병렬화 효율이 낮을 수 있지만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여전히 성능 최적화 가능</a:t>
            </a:r>
            <a:endParaRPr lang="en-US" altLang="ko-Kore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성능 비교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직렬 코드 대비 약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7.5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배에서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 성능 향상이 관찰 됨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병렬 처리된 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 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알고리즘에서 약 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1.45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배의 추가적인 효율 향상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EEBC01-5A27-2E3B-C8EB-23E8340C1286}"/>
              </a:ext>
            </a:extLst>
          </p:cNvPr>
          <p:cNvGrpSpPr/>
          <p:nvPr/>
        </p:nvGrpSpPr>
        <p:grpSpPr>
          <a:xfrm>
            <a:off x="1883773" y="4006301"/>
            <a:ext cx="2972013" cy="2851699"/>
            <a:chOff x="1835005" y="3931735"/>
            <a:chExt cx="2972013" cy="2851699"/>
          </a:xfrm>
        </p:grpSpPr>
        <p:pic>
          <p:nvPicPr>
            <p:cNvPr id="9" name="그림 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16410EA4-3FE9-6F48-3D4B-7C6B84451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005" y="3931735"/>
              <a:ext cx="2972013" cy="259098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2AA347-6ADD-F6DC-C1D6-E58A698F279C}"/>
                </a:ext>
              </a:extLst>
            </p:cNvPr>
            <p:cNvSpPr txBox="1"/>
            <p:nvPr/>
          </p:nvSpPr>
          <p:spPr>
            <a:xfrm>
              <a:off x="2407183" y="6491046"/>
              <a:ext cx="182765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kumimoji="1" lang="en-US" altLang="ko-KR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SS2 </a:t>
              </a:r>
              <a:r>
                <a:rPr kumimoji="1" lang="ko-Kore-KR" altLang="en-US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명령어</a:t>
              </a:r>
              <a:endParaRPr kumimoji="1" lang="en-US" altLang="ko-KR" sz="1300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513072-292E-D880-0F63-EB4EB8484734}"/>
              </a:ext>
            </a:extLst>
          </p:cNvPr>
          <p:cNvGrpSpPr/>
          <p:nvPr/>
        </p:nvGrpSpPr>
        <p:grpSpPr>
          <a:xfrm>
            <a:off x="5181600" y="4206483"/>
            <a:ext cx="6266689" cy="2606633"/>
            <a:chOff x="5559553" y="4206485"/>
            <a:chExt cx="5888736" cy="2259757"/>
          </a:xfrm>
        </p:grpSpPr>
        <p:pic>
          <p:nvPicPr>
            <p:cNvPr id="5" name="그림 4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5820C014-F350-E0E7-C056-C713259AF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553" y="4206485"/>
              <a:ext cx="5888736" cy="20062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675DB7-92EE-FBB8-D72A-829BE08A5EA3}"/>
                </a:ext>
              </a:extLst>
            </p:cNvPr>
            <p:cNvSpPr txBox="1"/>
            <p:nvPr/>
          </p:nvSpPr>
          <p:spPr>
            <a:xfrm>
              <a:off x="6180360" y="6212763"/>
              <a:ext cx="4647121" cy="25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kumimoji="1" lang="en-US" altLang="ko-KR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Intel Core i5-4590 FEA </a:t>
              </a:r>
              <a:r>
                <a:rPr kumimoji="1" lang="ko-KR" altLang="en-US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알고리즘의 병렬 처리 성능</a:t>
              </a:r>
              <a:endParaRPr kumimoji="1" lang="en-US" altLang="ko-KR" sz="1300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3B567915-0419-96AD-9FDB-F97477C0AF81}"/>
              </a:ext>
            </a:extLst>
          </p:cNvPr>
          <p:cNvSpPr txBox="1">
            <a:spLocks/>
          </p:cNvSpPr>
          <p:nvPr/>
        </p:nvSpPr>
        <p:spPr>
          <a:xfrm>
            <a:off x="411920" y="20774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j-cs"/>
              </a:defRPr>
            </a:lvl1pPr>
          </a:lstStyle>
          <a:p>
            <a:r>
              <a:rPr lang="en-US" altLang="ko-KR" sz="2000" dirty="0"/>
              <a:t>FEA </a:t>
            </a:r>
            <a:r>
              <a:rPr lang="ko-KR" altLang="en-US" sz="2000" dirty="0"/>
              <a:t>구현 최적화 동향</a:t>
            </a:r>
          </a:p>
        </p:txBody>
      </p:sp>
    </p:spTree>
    <p:extLst>
      <p:ext uri="{BB962C8B-B14F-4D97-AF65-F5344CB8AC3E}">
        <p14:creationId xmlns:p14="http://schemas.microsoft.com/office/powerpoint/2010/main" val="2327426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308110-0858-13C6-7141-E87AE297DDDC}"/>
              </a:ext>
            </a:extLst>
          </p:cNvPr>
          <p:cNvGrpSpPr/>
          <p:nvPr/>
        </p:nvGrpSpPr>
        <p:grpSpPr>
          <a:xfrm>
            <a:off x="6055803" y="3698508"/>
            <a:ext cx="6136197" cy="2510223"/>
            <a:chOff x="5909179" y="4095956"/>
            <a:chExt cx="5193820" cy="1956425"/>
          </a:xfrm>
        </p:grpSpPr>
        <p:pic>
          <p:nvPicPr>
            <p:cNvPr id="8" name="그림 7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416AB076-9C0F-32C6-8FD8-1818C6047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179" y="4095956"/>
              <a:ext cx="4969268" cy="169301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60C96A-49F0-4C52-DD96-6A6B277ECD50}"/>
                </a:ext>
              </a:extLst>
            </p:cNvPr>
            <p:cNvSpPr txBox="1"/>
            <p:nvPr/>
          </p:nvSpPr>
          <p:spPr>
            <a:xfrm>
              <a:off x="6455878" y="5824499"/>
              <a:ext cx="4647121" cy="22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kumimoji="1" lang="en-US" altLang="ko-KR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Intel Core i5-4590 FEA </a:t>
              </a:r>
              <a:r>
                <a:rPr kumimoji="1" lang="ko-KR" altLang="en-US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알고리즘의 병렬 처리 성능</a:t>
              </a:r>
              <a:endParaRPr kumimoji="1" lang="en-US" altLang="ko-KR" sz="1300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6BC67F-1C17-A3D9-1FDA-53C3E8E87BA4}"/>
              </a:ext>
            </a:extLst>
          </p:cNvPr>
          <p:cNvGrpSpPr/>
          <p:nvPr/>
        </p:nvGrpSpPr>
        <p:grpSpPr>
          <a:xfrm>
            <a:off x="265294" y="3698508"/>
            <a:ext cx="5643882" cy="2538266"/>
            <a:chOff x="683766" y="3866246"/>
            <a:chExt cx="4969267" cy="1984276"/>
          </a:xfrm>
        </p:grpSpPr>
        <p:pic>
          <p:nvPicPr>
            <p:cNvPr id="4" name="그림 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93604F16-A2D6-275E-9B96-F0D8EE968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66" y="3866246"/>
              <a:ext cx="4969267" cy="1755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A5B1E9-B368-43C1-9C46-BFF561935C0C}"/>
                </a:ext>
              </a:extLst>
            </p:cNvPr>
            <p:cNvSpPr txBox="1"/>
            <p:nvPr/>
          </p:nvSpPr>
          <p:spPr>
            <a:xfrm>
              <a:off x="844838" y="5621949"/>
              <a:ext cx="4647121" cy="228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kumimoji="1" lang="en-US" altLang="ko-KR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Intel Core i7-4790 FEA </a:t>
              </a:r>
              <a:r>
                <a:rPr kumimoji="1" lang="ko-KR" altLang="en-US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알고리즘의 병렬 처리 성능</a:t>
              </a:r>
              <a:endParaRPr kumimoji="1" lang="en-US" altLang="ko-KR" sz="1300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58FAC9-DB30-3944-02B1-AEF94F8FB9B7}"/>
              </a:ext>
            </a:extLst>
          </p:cNvPr>
          <p:cNvSpPr txBox="1"/>
          <p:nvPr/>
        </p:nvSpPr>
        <p:spPr>
          <a:xfrm>
            <a:off x="-1" y="1159497"/>
            <a:ext cx="123661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AVX2</a:t>
            </a:r>
            <a:r>
              <a:rPr lang="ko-KR" altLang="en-US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활용한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병렬 구현 성능 측정</a:t>
            </a:r>
            <a:endParaRPr kumimoji="1"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성능 비교</a:t>
            </a:r>
            <a:endParaRPr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Intel Core i7-4790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i5-4590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en-US" altLang="ko-KR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알고리즘의 병렬 처리 성능을 비교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Navie 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look-up table 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 코드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그리고 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SIMD(SSE2, AVX2)</a:t>
            </a:r>
            <a:r>
              <a:rPr lang="ko-KR" altLang="en-US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적용한 코드 간의 성능 차이를 분석</a:t>
            </a:r>
            <a:endParaRPr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병렬화된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코드의 경우 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look-up-table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사용하지 않고도 직렬 코드 대비 약 </a:t>
            </a:r>
            <a:r>
              <a:rPr lang="en-US" altLang="ko-KR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 이상의 성능 향상</a:t>
            </a:r>
            <a:endParaRPr lang="en-US" altLang="ko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8C4EB91-F464-17F1-2409-D4ED14187454}"/>
              </a:ext>
            </a:extLst>
          </p:cNvPr>
          <p:cNvSpPr txBox="1">
            <a:spLocks/>
          </p:cNvSpPr>
          <p:nvPr/>
        </p:nvSpPr>
        <p:spPr>
          <a:xfrm>
            <a:off x="411920" y="20774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j-cs"/>
              </a:defRPr>
            </a:lvl1pPr>
          </a:lstStyle>
          <a:p>
            <a:r>
              <a:rPr lang="en-US" altLang="ko-KR" sz="2000" dirty="0"/>
              <a:t>FEA </a:t>
            </a:r>
            <a:r>
              <a:rPr lang="ko-KR" altLang="en-US" sz="2000" dirty="0"/>
              <a:t>구현 최적화 동향</a:t>
            </a:r>
          </a:p>
        </p:txBody>
      </p:sp>
    </p:spTree>
    <p:extLst>
      <p:ext uri="{BB962C8B-B14F-4D97-AF65-F5344CB8AC3E}">
        <p14:creationId xmlns:p14="http://schemas.microsoft.com/office/powerpoint/2010/main" val="28749734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BA903C-4C39-2C64-9155-06E14548B6D7}"/>
              </a:ext>
            </a:extLst>
          </p:cNvPr>
          <p:cNvSpPr txBox="1"/>
          <p:nvPr/>
        </p:nvSpPr>
        <p:spPr>
          <a:xfrm>
            <a:off x="480766" y="1162044"/>
            <a:ext cx="1194288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ARM Cortex-A53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상에서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ARM-NEON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활용한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병렬 구현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SIMD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ARM Cortex-A53</a:t>
            </a:r>
            <a:r>
              <a:rPr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NEON SIMD</a:t>
            </a:r>
            <a:r>
              <a:rPr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</a:t>
            </a:r>
            <a:r>
              <a:rPr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28bit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레지스터로 병렬 처리 지원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Galois field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곱셈 연산을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NEON SIMD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명령어로 병렬 처리 가능</a:t>
            </a:r>
            <a:endParaRPr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NEON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명령어 활용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NEON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8bit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단위의 병렬 처리를 통해 효율적으로 연산 수행 가능</a:t>
            </a:r>
            <a:endParaRPr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성능 비교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ARM Cortex-A53 </a:t>
            </a:r>
            <a:r>
              <a:rPr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상에서의 </a:t>
            </a:r>
            <a:r>
              <a:rPr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Navie </a:t>
            </a:r>
            <a:r>
              <a:rPr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</a:t>
            </a:r>
            <a:r>
              <a:rPr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look-up table </a:t>
            </a:r>
            <a:r>
              <a:rPr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 코드</a:t>
            </a:r>
            <a:r>
              <a:rPr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SIMD(NEON) </a:t>
            </a:r>
            <a:r>
              <a:rPr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 간 비교</a:t>
            </a:r>
            <a:endParaRPr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NEON SIMD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사용 코드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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직렬 코드 대비 약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5.2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look-up table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코드 대비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1.3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 성능 향상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1A188F-BE8A-2253-3296-0AD170D883C3}"/>
              </a:ext>
            </a:extLst>
          </p:cNvPr>
          <p:cNvGrpSpPr/>
          <p:nvPr/>
        </p:nvGrpSpPr>
        <p:grpSpPr>
          <a:xfrm>
            <a:off x="2102857" y="3841789"/>
            <a:ext cx="2371608" cy="3037457"/>
            <a:chOff x="1480220" y="4622958"/>
            <a:chExt cx="2550341" cy="3275464"/>
          </a:xfrm>
        </p:grpSpPr>
        <p:pic>
          <p:nvPicPr>
            <p:cNvPr id="8" name="그림 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29A1B230-C4A1-1700-167B-352BAB006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220" y="4622958"/>
              <a:ext cx="2550341" cy="296893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2AA347-6ADD-F6DC-C1D6-E58A698F279C}"/>
                </a:ext>
              </a:extLst>
            </p:cNvPr>
            <p:cNvSpPr txBox="1"/>
            <p:nvPr/>
          </p:nvSpPr>
          <p:spPr>
            <a:xfrm>
              <a:off x="1828778" y="7583123"/>
              <a:ext cx="1827656" cy="31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kumimoji="1" lang="en-US" altLang="ko-KR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SS2 </a:t>
              </a:r>
              <a:r>
                <a:rPr kumimoji="1" lang="ko-Kore-KR" altLang="en-US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명령어</a:t>
              </a:r>
              <a:endParaRPr kumimoji="1" lang="en-US" altLang="ko-KR" sz="1300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9BEC163-91F8-7994-AF0C-387514C6F7E3}"/>
              </a:ext>
            </a:extLst>
          </p:cNvPr>
          <p:cNvGrpSpPr/>
          <p:nvPr/>
        </p:nvGrpSpPr>
        <p:grpSpPr>
          <a:xfrm>
            <a:off x="5446043" y="4238064"/>
            <a:ext cx="5819625" cy="2431573"/>
            <a:chOff x="5994685" y="4846014"/>
            <a:chExt cx="5158077" cy="1867331"/>
          </a:xfrm>
        </p:grpSpPr>
        <p:pic>
          <p:nvPicPr>
            <p:cNvPr id="6" name="그림 5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80D870ED-0DF5-68C9-417A-0CC7FD555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685" y="4846014"/>
              <a:ext cx="5103814" cy="167652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675DB7-92EE-FBB8-D72A-829BE08A5EA3}"/>
                </a:ext>
              </a:extLst>
            </p:cNvPr>
            <p:cNvSpPr txBox="1"/>
            <p:nvPr/>
          </p:nvSpPr>
          <p:spPr>
            <a:xfrm>
              <a:off x="6505641" y="6488805"/>
              <a:ext cx="4647121" cy="224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kumimoji="1" lang="en-US" altLang="ko-KR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Intel Core i5-4590 FEA </a:t>
              </a:r>
              <a:r>
                <a:rPr kumimoji="1" lang="ko-KR" altLang="en-US" sz="1300" dirty="0">
                  <a:solidFill>
                    <a:srgbClr val="22222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Wingdings" pitchFamily="2" charset="2"/>
                </a:rPr>
                <a:t>알고리즘의 병렬 처리 성능</a:t>
              </a:r>
              <a:endParaRPr kumimoji="1" lang="en-US" altLang="ko-KR" sz="1300" dirty="0">
                <a:solidFill>
                  <a:srgbClr val="22222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E4CD1E35-3BB6-7EE4-563C-300D252CDE1D}"/>
              </a:ext>
            </a:extLst>
          </p:cNvPr>
          <p:cNvSpPr txBox="1">
            <a:spLocks/>
          </p:cNvSpPr>
          <p:nvPr/>
        </p:nvSpPr>
        <p:spPr>
          <a:xfrm>
            <a:off x="411920" y="207747"/>
            <a:ext cx="11368160" cy="762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j-cs"/>
              </a:defRPr>
            </a:lvl1pPr>
          </a:lstStyle>
          <a:p>
            <a:r>
              <a:rPr lang="en-US" altLang="ko-KR" sz="2000" dirty="0"/>
              <a:t>FEA </a:t>
            </a:r>
            <a:r>
              <a:rPr lang="ko-KR" altLang="en-US" sz="2000" dirty="0"/>
              <a:t>구현 최적화 동향</a:t>
            </a:r>
          </a:p>
        </p:txBody>
      </p:sp>
    </p:spTree>
    <p:extLst>
      <p:ext uri="{BB962C8B-B14F-4D97-AF65-F5344CB8AC3E}">
        <p14:creationId xmlns:p14="http://schemas.microsoft.com/office/powerpoint/2010/main" val="21289974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5339B0-0871-B94C-DF7D-9D7C85435DCB}"/>
              </a:ext>
            </a:extLst>
          </p:cNvPr>
          <p:cNvSpPr txBox="1"/>
          <p:nvPr/>
        </p:nvSpPr>
        <p:spPr>
          <a:xfrm>
            <a:off x="490705" y="1140231"/>
            <a:ext cx="10889967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800" dirty="0"/>
              <a:t>형태보존암호화를 이용한 랜섬웨어방지 및 스테가노그래피 보안 강화 기술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Motivation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랜섬웨어 방지 및 스테가노그래피 보안 강화와 같은 보안 분야에서 데이터 형식을 유지하면서 암호화할 수 있는 방법이 필요함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기존의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LEA(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경량 암호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방식보다 성능이 뛰어난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방식의 적용 가능성을 연구하고 검증 함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형태를 유지하는 암호화 방식인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FPE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랜섬웨어 방지 및 스테가노그래피에 적합한 솔루션이 될 수 있음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Contribution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FPE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적용해 랜섬웨어가 특정 파일을 인식하지 못하도록 하는 기법을 제안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스테가노그래피에서 데이터의 크기와 형태를 유지하면서 은닉할 수 있는 방법으로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FPE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적용하여 탐지 가능성을 줄이는 보안 기법 제안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FEA-1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FEA-2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FPE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기존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LEA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보다 효율적임을 검증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예를 들어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8MB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파일을 암호화할 때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LEA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전체 파일을 암호화해야 하지만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FEA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필요한 부분만 암호화할 수 있어 성능상의 이점을 보여줌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ore-KR" altLang="en-US" sz="2400" dirty="0"/>
              <a:t>형태보존암호화를 이용한 랜섬웨어방지 및 스테가노그래피 보안 강화 기술</a:t>
            </a:r>
            <a:endParaRPr kumimoji="1" lang="en-US" altLang="ko-Kore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CBF2FA-330D-D4EF-7A25-F68B85E976A2}"/>
              </a:ext>
            </a:extLst>
          </p:cNvPr>
          <p:cNvGrpSpPr/>
          <p:nvPr/>
        </p:nvGrpSpPr>
        <p:grpSpPr>
          <a:xfrm>
            <a:off x="0" y="5203985"/>
            <a:ext cx="12192000" cy="1009934"/>
            <a:chOff x="157316" y="5605236"/>
            <a:chExt cx="12192000" cy="1009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EDD27B-111C-55D8-8EA5-59AB558CDDFB}"/>
                </a:ext>
              </a:extLst>
            </p:cNvPr>
            <p:cNvSpPr/>
            <p:nvPr/>
          </p:nvSpPr>
          <p:spPr>
            <a:xfrm>
              <a:off x="157316" y="5605236"/>
              <a:ext cx="12192000" cy="100993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682811-073E-16CC-2766-FB307CBEBBF3}"/>
                </a:ext>
              </a:extLst>
            </p:cNvPr>
            <p:cNvSpPr txBox="1"/>
            <p:nvPr/>
          </p:nvSpPr>
          <p:spPr>
            <a:xfrm>
              <a:off x="2922152" y="5787037"/>
              <a:ext cx="66624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논문에서 </a:t>
              </a:r>
              <a:r>
                <a:rPr kumimoji="1" lang="en-US" altLang="ko-Kore-KR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FPE</a:t>
              </a:r>
              <a:r>
                <a:rPr kumimoji="1" lang="ko-Kore-KR" altLang="en-US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 랜섬웨어 방지</a:t>
              </a:r>
              <a:r>
                <a:rPr kumimoji="1" lang="en-US" altLang="ko-Kore-KR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kumimoji="1" lang="ko-Kore-KR" altLang="en-US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스테가노그래피 보안 강화</a:t>
              </a:r>
              <a:r>
                <a:rPr kumimoji="1" lang="en-US" altLang="ko-Kore-KR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</a:t>
              </a:r>
            </a:p>
            <a:p>
              <a:pPr algn="ctr"/>
              <a:r>
                <a:rPr kumimoji="1" lang="en-US" altLang="ko-Kore-KR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kumimoji="1" lang="ko-Kore-KR" altLang="en-US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데이터베이스 보안 등 다양한 보안 문제에 적용 가능함을 보여줌</a:t>
              </a:r>
              <a:endParaRPr kumimoji="1" lang="en-US" altLang="ko-Kore-KR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139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ore-KR" sz="2400" dirty="0"/>
              <a:t>Deep-Learning-Based Neural Distinguisher for Format-Preserving Encryption Schemes FF1 and FF3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CBF2FA-330D-D4EF-7A25-F68B85E976A2}"/>
              </a:ext>
            </a:extLst>
          </p:cNvPr>
          <p:cNvGrpSpPr/>
          <p:nvPr/>
        </p:nvGrpSpPr>
        <p:grpSpPr>
          <a:xfrm>
            <a:off x="0" y="5203985"/>
            <a:ext cx="12192000" cy="1009934"/>
            <a:chOff x="157316" y="5605236"/>
            <a:chExt cx="12192000" cy="10099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EDD27B-111C-55D8-8EA5-59AB558CDDFB}"/>
                </a:ext>
              </a:extLst>
            </p:cNvPr>
            <p:cNvSpPr/>
            <p:nvPr/>
          </p:nvSpPr>
          <p:spPr>
            <a:xfrm>
              <a:off x="157316" y="5605236"/>
              <a:ext cx="12192000" cy="100993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682811-073E-16CC-2766-FB307CBEBBF3}"/>
                </a:ext>
              </a:extLst>
            </p:cNvPr>
            <p:cNvSpPr txBox="1"/>
            <p:nvPr/>
          </p:nvSpPr>
          <p:spPr>
            <a:xfrm>
              <a:off x="410234" y="5787037"/>
              <a:ext cx="11686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본 논문에서는 딥러닝 기반 신경망 구별자를 사용하여</a:t>
              </a:r>
              <a:r>
                <a:rPr kumimoji="1" lang="en-US" altLang="ko-Kore-KR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NIST </a:t>
              </a:r>
              <a:r>
                <a:rPr kumimoji="1" lang="ko-Kore-KR" altLang="en-US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형태보존암호 </a:t>
              </a:r>
              <a:r>
                <a:rPr kumimoji="1" lang="en-US" altLang="ko-Kore-KR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FF1, FF3</a:t>
              </a:r>
              <a:r>
                <a:rPr kumimoji="1" lang="ko-Kore-KR" altLang="en-US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대한 구별자 공격을 수행</a:t>
              </a:r>
              <a:endParaRPr kumimoji="1" lang="en-US" altLang="ko-Kore-KR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kumimoji="1" lang="ko-Kore-KR" altLang="en-US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싱글 및 멀티 모델로 여러 차분 특성과 도메인에서의 성능을 실험</a:t>
              </a:r>
              <a:endParaRPr kumimoji="1" lang="en-US" altLang="ko-KR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0926033-CEC8-742A-5BD4-12BCCB72337E}"/>
              </a:ext>
            </a:extLst>
          </p:cNvPr>
          <p:cNvSpPr txBox="1"/>
          <p:nvPr/>
        </p:nvSpPr>
        <p:spPr>
          <a:xfrm>
            <a:off x="480766" y="1159497"/>
            <a:ext cx="1088996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Deep-Learning-Based Neural Distinguisher for Format-Preserving Encryption Schemes FF1 and FF3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Motivation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 알고리즘은 특정 확률로 특정 차분 특성을 가짐</a:t>
            </a:r>
            <a:endParaRPr kumimoji="1" lang="en-US" altLang="ko-Kore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rgbClr val="2E75B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차분 </a:t>
            </a:r>
            <a:r>
              <a:rPr kumimoji="1" lang="en-US" altLang="ko-Kore-KR" dirty="0">
                <a:solidFill>
                  <a:srgbClr val="2E75B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</a:t>
            </a:r>
            <a:r>
              <a:rPr kumimoji="1" lang="ko-Kore-KR" altLang="en-US" dirty="0">
                <a:solidFill>
                  <a:srgbClr val="2E75B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암호학에서 특정 입력값의 변화가 출력값에 미치는 영향을 분석하는 기법</a:t>
            </a:r>
            <a:endParaRPr kumimoji="1" lang="en-US" altLang="ko-Kore-KR" dirty="0">
              <a:solidFill>
                <a:srgbClr val="2E75B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신용카드 번호와 같은 민감한 데이터를 암호화하는 형태보존암호는 취약 할 수 있음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구별자 공격은 랜덤 데이터들로부터 암호 데이터를 구별해내는 작업</a:t>
            </a:r>
            <a:endParaRPr kumimoji="1" lang="en-US" altLang="ko-Kore-KR" dirty="0"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데이터에 대한 확률적인 예측을 수행하는 딥러닝 기술은 이에 대한 좋은 솔루션이 될 수 있음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Contribution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NIST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형태보존암호인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FF1, FF3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대한 딥러닝 기반의 신경망 구별자를 최초로 제안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랜덤과 하나의 차분을 비교하는 싱글 모델과 여러개의 차분을 비교하는 멀티 모델을 구현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숫자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소문자 알파벳 도메인을 이용하여 여러 데이터와 라운드를 넣어 정확도를 실험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4322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ore-KR" sz="2400" dirty="0"/>
              <a:t>Deep-Learning-Based Neural Distinguisher for Format-Preserving Encryption Schemes FF1 and FF3</a:t>
            </a:r>
            <a:endParaRPr lang="ko-KR" altLang="en-US" sz="2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4AB1DE-8A35-0603-D934-065B8C70302D}"/>
              </a:ext>
            </a:extLst>
          </p:cNvPr>
          <p:cNvGrpSpPr/>
          <p:nvPr/>
        </p:nvGrpSpPr>
        <p:grpSpPr>
          <a:xfrm>
            <a:off x="1619659" y="2774137"/>
            <a:ext cx="9021527" cy="3921694"/>
            <a:chOff x="1580587" y="1159497"/>
            <a:chExt cx="9089820" cy="4161680"/>
          </a:xfrm>
        </p:grpSpPr>
        <p:pic>
          <p:nvPicPr>
            <p:cNvPr id="30" name="그림 29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8F429AB4-29AC-BA8D-D6E3-E5B87D16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587" y="1159497"/>
              <a:ext cx="9089820" cy="416168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ABAEF7E-4A12-F9B7-1660-1C1B9024DDD9}"/>
                </a:ext>
              </a:extLst>
            </p:cNvPr>
            <p:cNvSpPr/>
            <p:nvPr/>
          </p:nvSpPr>
          <p:spPr>
            <a:xfrm>
              <a:off x="1696064" y="4277031"/>
              <a:ext cx="4572001" cy="2507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7011161-6BB4-C3E4-8033-F4BA8141E50C}"/>
                </a:ext>
              </a:extLst>
            </p:cNvPr>
            <p:cNvSpPr/>
            <p:nvPr/>
          </p:nvSpPr>
          <p:spPr>
            <a:xfrm>
              <a:off x="1681315" y="4979992"/>
              <a:ext cx="4572001" cy="2507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153C07C-D141-9AF7-78B9-B724B78DFB14}"/>
                </a:ext>
              </a:extLst>
            </p:cNvPr>
            <p:cNvSpPr/>
            <p:nvPr/>
          </p:nvSpPr>
          <p:spPr>
            <a:xfrm>
              <a:off x="6268065" y="3574070"/>
              <a:ext cx="4387594" cy="2507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880226-C3B3-3AE5-1714-E80697BEF299}"/>
                </a:ext>
              </a:extLst>
            </p:cNvPr>
            <p:cNvSpPr/>
            <p:nvPr/>
          </p:nvSpPr>
          <p:spPr>
            <a:xfrm>
              <a:off x="6282813" y="4763730"/>
              <a:ext cx="4372845" cy="466986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0C8132A-1D18-69B9-1F53-C39553E7711B}"/>
                </a:ext>
              </a:extLst>
            </p:cNvPr>
            <p:cNvSpPr/>
            <p:nvPr/>
          </p:nvSpPr>
          <p:spPr>
            <a:xfrm>
              <a:off x="6282813" y="2146628"/>
              <a:ext cx="4387594" cy="2507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A4CC679-39F1-0515-78DD-F19FFF84ED8F}"/>
              </a:ext>
            </a:extLst>
          </p:cNvPr>
          <p:cNvSpPr txBox="1"/>
          <p:nvPr/>
        </p:nvSpPr>
        <p:spPr>
          <a:xfrm>
            <a:off x="480766" y="1159497"/>
            <a:ext cx="11299314" cy="248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싱글모델 </a:t>
            </a:r>
            <a:r>
              <a:rPr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(FF1)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숫자 도메인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(10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0C, 0F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차분에서 가장 높은 정확도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소문자 도메인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03, 09, 0E, 0F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차분에서 가장 높은 정확도를 보임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805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ore-KR" sz="2400" dirty="0"/>
              <a:t>Deep-Learning-Based Neural Distinguisher for Format-Preserving Encryption Schemes FF1 and FF3</a:t>
            </a:r>
            <a:endParaRPr lang="ko-KR" altLang="en-US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0F4B29-1398-9661-44E6-632AA65ACAD8}"/>
              </a:ext>
            </a:extLst>
          </p:cNvPr>
          <p:cNvGrpSpPr/>
          <p:nvPr/>
        </p:nvGrpSpPr>
        <p:grpSpPr>
          <a:xfrm>
            <a:off x="1824379" y="2834333"/>
            <a:ext cx="8543241" cy="3933413"/>
            <a:chOff x="1588311" y="1150651"/>
            <a:chExt cx="9052600" cy="4194081"/>
          </a:xfrm>
        </p:grpSpPr>
        <p:pic>
          <p:nvPicPr>
            <p:cNvPr id="4" name="그림 3" descr="텍스트, 번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E9D6EC5-BA15-FAAE-EF30-6A328C51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311" y="1150651"/>
              <a:ext cx="9052600" cy="419408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1FD791-5F00-C4EF-DFCC-CBE1EFF7A05F}"/>
                </a:ext>
              </a:extLst>
            </p:cNvPr>
            <p:cNvSpPr/>
            <p:nvPr/>
          </p:nvSpPr>
          <p:spPr>
            <a:xfrm>
              <a:off x="1683185" y="3338847"/>
              <a:ext cx="8920504" cy="29299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5F1D32-1006-328A-220A-6BA17B939BE6}"/>
              </a:ext>
            </a:extLst>
          </p:cNvPr>
          <p:cNvSpPr txBox="1"/>
          <p:nvPr/>
        </p:nvSpPr>
        <p:spPr>
          <a:xfrm>
            <a:off x="480766" y="1159497"/>
            <a:ext cx="11299314" cy="248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싱글모델 </a:t>
            </a:r>
            <a:r>
              <a:rPr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(FF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숫자 도메인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(8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08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차분에서 가장 높은 정확도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소문자 도메인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08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차분에서 가장 높은 정확도를 보임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943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ore-KR" sz="2400" dirty="0"/>
              <a:t>Deep-Learning-Based Neural Distinguisher for Format-Preserving Encryption Schemes FF1 and FF3</a:t>
            </a:r>
            <a:endParaRPr lang="ko-KR" altLang="en-US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714A67-447B-30E0-D9D7-BCF5F4784FA6}"/>
              </a:ext>
            </a:extLst>
          </p:cNvPr>
          <p:cNvGrpSpPr/>
          <p:nvPr/>
        </p:nvGrpSpPr>
        <p:grpSpPr>
          <a:xfrm>
            <a:off x="2893917" y="3113878"/>
            <a:ext cx="5721414" cy="3536375"/>
            <a:chOff x="411920" y="1571273"/>
            <a:chExt cx="6504446" cy="4118682"/>
          </a:xfrm>
        </p:grpSpPr>
        <p:pic>
          <p:nvPicPr>
            <p:cNvPr id="15" name="그림 14" descr="텍스트, 번호, 영수증, 폰트이(가) 표시된 사진&#10;&#10;자동 생성된 설명">
              <a:extLst>
                <a:ext uri="{FF2B5EF4-FFF2-40B4-BE49-F238E27FC236}">
                  <a16:creationId xmlns:a16="http://schemas.microsoft.com/office/drawing/2014/main" id="{25EABDC0-69CA-16D5-9B92-6946B1726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20" y="1571273"/>
              <a:ext cx="6504446" cy="411868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093521-48BA-134F-9685-F7EF4DAB01B3}"/>
                </a:ext>
              </a:extLst>
            </p:cNvPr>
            <p:cNvSpPr/>
            <p:nvPr/>
          </p:nvSpPr>
          <p:spPr>
            <a:xfrm>
              <a:off x="5580185" y="2034319"/>
              <a:ext cx="973015" cy="3655635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16A007-F5E3-48DB-C7F5-B2D34A8AF890}"/>
              </a:ext>
            </a:extLst>
          </p:cNvPr>
          <p:cNvSpPr txBox="1"/>
          <p:nvPr/>
        </p:nvSpPr>
        <p:spPr>
          <a:xfrm>
            <a:off x="480766" y="1159497"/>
            <a:ext cx="11299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멀티 모델 </a:t>
            </a:r>
            <a:endParaRPr lang="en-US" altLang="ko-Kore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한개가 아닌 다양한 차분을 사용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싱글 모델을 통해 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에서는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0x0F, FF3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에서는 </a:t>
            </a:r>
            <a:r>
              <a:rPr kumimoji="1" lang="en-US" altLang="ko-Kore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0x08</a:t>
            </a: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최적의 차분으로 확인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200150" lvl="2" indent="-285750">
              <a:buFont typeface="Wingdings" pitchFamily="2" charset="2"/>
              <a:buChar char="à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고정 차분으로 사용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,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itchFamily="2" charset="2"/>
              </a:rPr>
              <a:t>추가적으로 다른 차분 사용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유효 정확도는 입력 차분에 따라 달라짐</a:t>
            </a:r>
            <a:endParaRPr kumimoji="1" lang="en-US" altLang="ko-Kore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2"/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Ex)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차분을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사용 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0.333 (1/3)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넘어야 데이터를 성공적으로 구분할 수 있음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61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ore-KR" sz="2400" dirty="0"/>
              <a:t>Deep-Learning-Based Neural Distinguisher for Format-Preserving Encryption Schemes FF1 and FF3</a:t>
            </a:r>
            <a:endParaRPr lang="ko-KR" altLang="en-US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0E6A52-D659-C712-1507-879836DB1B51}"/>
              </a:ext>
            </a:extLst>
          </p:cNvPr>
          <p:cNvGrpSpPr/>
          <p:nvPr/>
        </p:nvGrpSpPr>
        <p:grpSpPr>
          <a:xfrm>
            <a:off x="2113200" y="2892158"/>
            <a:ext cx="8557408" cy="3758095"/>
            <a:chOff x="1696064" y="1189173"/>
            <a:chExt cx="9037851" cy="4196799"/>
          </a:xfrm>
        </p:grpSpPr>
        <p:pic>
          <p:nvPicPr>
            <p:cNvPr id="13" name="그림 12" descr="텍스트, 번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7186841-1605-AAE5-80CA-1E94403DC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064" y="1189173"/>
              <a:ext cx="9037851" cy="419679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8C7AE0-880F-61AB-EB7F-5BAD3DB92F91}"/>
                </a:ext>
              </a:extLst>
            </p:cNvPr>
            <p:cNvSpPr/>
            <p:nvPr/>
          </p:nvSpPr>
          <p:spPr>
            <a:xfrm>
              <a:off x="1746908" y="1799649"/>
              <a:ext cx="4846397" cy="2507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43D243-BB30-D3ED-FB11-C026E3471CDE}"/>
                </a:ext>
              </a:extLst>
            </p:cNvPr>
            <p:cNvSpPr/>
            <p:nvPr/>
          </p:nvSpPr>
          <p:spPr>
            <a:xfrm>
              <a:off x="1746907" y="3774167"/>
              <a:ext cx="4834365" cy="2507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9D9776E-82A1-8A5E-1C1C-A52E11E58DEB}"/>
                </a:ext>
              </a:extLst>
            </p:cNvPr>
            <p:cNvSpPr/>
            <p:nvPr/>
          </p:nvSpPr>
          <p:spPr>
            <a:xfrm>
              <a:off x="6581273" y="2050373"/>
              <a:ext cx="4089133" cy="2507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430740-549B-D1AA-1DF4-3D47C5E5E4A2}"/>
              </a:ext>
            </a:extLst>
          </p:cNvPr>
          <p:cNvSpPr txBox="1"/>
          <p:nvPr/>
        </p:nvSpPr>
        <p:spPr>
          <a:xfrm>
            <a:off x="480766" y="1159497"/>
            <a:ext cx="112993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멀티 모델 </a:t>
            </a:r>
            <a:r>
              <a:rPr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(FF1)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숫자 도메인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(8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I1, I9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차분에서 가장 높은 정확도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소문자 도메인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I2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차분에서 가장 높은 정확도를 보임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0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4169-C589-FB48-220A-D7F473B69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44B06-2D06-6679-B59B-AD74357D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형태보존암호 비교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7F42B-3F24-9659-A78D-5110E0188056}"/>
              </a:ext>
            </a:extLst>
          </p:cNvPr>
          <p:cNvSpPr txBox="1"/>
          <p:nvPr/>
        </p:nvSpPr>
        <p:spPr>
          <a:xfrm>
            <a:off x="597933" y="1098801"/>
            <a:ext cx="11182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 vs FF3 vs FEA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FF1, FF3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국제 표준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(NIST SP 800-38G)</a:t>
            </a:r>
            <a:r>
              <a:rPr kumimoji="1"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정의된 </a:t>
            </a:r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AES </a:t>
            </a:r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형태보존암호</a:t>
            </a:r>
            <a:endParaRPr kumimoji="1" lang="en-US" altLang="ko-Kore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 :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국내 표준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(TTAK.KO – 12.0725)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정의된 자체 제안 </a:t>
            </a:r>
            <a:r>
              <a:rPr kumimoji="1" lang="en-US" altLang="ko-Kore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TBC </a:t>
            </a:r>
            <a:r>
              <a:rPr kumimoji="1" lang="ko-Kore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형태보존암호</a:t>
            </a:r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263B6168-7408-93E3-2372-D459A93670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807265"/>
                  </p:ext>
                </p:extLst>
              </p:nvPr>
            </p:nvGraphicFramePr>
            <p:xfrm>
              <a:off x="1084706" y="2679894"/>
              <a:ext cx="10222201" cy="41148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870161">
                      <a:extLst>
                        <a:ext uri="{9D8B030D-6E8A-4147-A177-3AD203B41FA5}">
                          <a16:colId xmlns:a16="http://schemas.microsoft.com/office/drawing/2014/main" val="351055645"/>
                        </a:ext>
                      </a:extLst>
                    </a:gridCol>
                    <a:gridCol w="2366285">
                      <a:extLst>
                        <a:ext uri="{9D8B030D-6E8A-4147-A177-3AD203B41FA5}">
                          <a16:colId xmlns:a16="http://schemas.microsoft.com/office/drawing/2014/main" val="4071215939"/>
                        </a:ext>
                      </a:extLst>
                    </a:gridCol>
                    <a:gridCol w="2080007">
                      <a:extLst>
                        <a:ext uri="{9D8B030D-6E8A-4147-A177-3AD203B41FA5}">
                          <a16:colId xmlns:a16="http://schemas.microsoft.com/office/drawing/2014/main" val="1331332285"/>
                        </a:ext>
                      </a:extLst>
                    </a:gridCol>
                    <a:gridCol w="1952874">
                      <a:extLst>
                        <a:ext uri="{9D8B030D-6E8A-4147-A177-3AD203B41FA5}">
                          <a16:colId xmlns:a16="http://schemas.microsoft.com/office/drawing/2014/main" val="1230396575"/>
                        </a:ext>
                      </a:extLst>
                    </a:gridCol>
                    <a:gridCol w="1952874">
                      <a:extLst>
                        <a:ext uri="{9D8B030D-6E8A-4147-A177-3AD203B41FA5}">
                          <a16:colId xmlns:a16="http://schemas.microsoft.com/office/drawing/2014/main" val="563691723"/>
                        </a:ext>
                      </a:extLst>
                    </a:gridCol>
                  </a:tblGrid>
                  <a:tr h="348448">
                    <a:tc>
                      <a:txBody>
                        <a:bodyPr/>
                        <a:lstStyle/>
                        <a:p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FF1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FF3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FEA-1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FEA-2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378191"/>
                      </a:ext>
                    </a:extLst>
                  </a:tr>
                  <a:tr h="3484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라운드 수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1</a:t>
                          </a:r>
                          <a:r>
                            <a:rPr lang="en-US" altLang="ko-KR" dirty="0">
                              <a:latin typeface="G마켓 산스 TTF Medium" panose="02000000000000000000" pitchFamily="2" charset="-127"/>
                            </a:rPr>
                            <a:t>0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8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12, 14, 16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18, 21, 24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5494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내부 블록암호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AES-128, 192, 256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AES-128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자체 제안 </a:t>
                          </a:r>
                          <a:r>
                            <a:rPr lang="en-US" altLang="en-US" dirty="0">
                              <a:latin typeface="G마켓 산스 TTF Medium" panose="02000000000000000000" pitchFamily="2" charset="-127"/>
                            </a:rPr>
                            <a:t>TBC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자체 제안 </a:t>
                          </a:r>
                          <a:r>
                            <a:rPr lang="en-US" altLang="en-US" dirty="0">
                              <a:latin typeface="G마켓 산스 TTF Medium" panose="02000000000000000000" pitchFamily="2" charset="-127"/>
                            </a:rPr>
                            <a:t>TBC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5906084"/>
                      </a:ext>
                    </a:extLst>
                  </a:tr>
                  <a:tr h="6097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Tweak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가변 길이</a:t>
                          </a:r>
                          <a:endParaRPr lang="en-US" altLang="ko-Kore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(0~512 bits)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고정길이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(</a:t>
                          </a:r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6</a:t>
                          </a:r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4 bits) 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가변 길이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en-US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(8~128 bits)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고정 길이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en-US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(128 bits)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3915261"/>
                      </a:ext>
                    </a:extLst>
                  </a:tr>
                  <a:tr h="3484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Radix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ko-Kore-KR" dirty="0" smtClean="0">
                                  <a:latin typeface="Cambria Math" panose="02040503050406030204" pitchFamily="18" charset="0"/>
                                </a:rPr>
                                <m:t>[2 …</m:t>
                              </m:r>
                              <m:sSup>
                                <m:sSupPr>
                                  <m:ctrlPr>
                                    <a:rPr lang="en-US" altLang="ko-Kore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b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ore-KR" b="0" dirty="0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p>
                              </m:sSup>
                              <m:r>
                                <a:rPr lang="en-US" altLang="ko-Kore-KR" b="0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altLang="ko-Kore-KR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</a:rPr>
                            <a:t> 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ore-KR" dirty="0" smtClean="0">
                                  <a:latin typeface="Cambria Math" panose="02040503050406030204" pitchFamily="18" charset="0"/>
                                </a:rPr>
                                <m:t>[2 …</m:t>
                              </m:r>
                              <m:sSup>
                                <m:sSupPr>
                                  <m:ctrlPr>
                                    <a:rPr lang="en-US" altLang="ko-Kore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b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ore-KR" b="0" dirty="0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p>
                              </m:sSup>
                              <m:r>
                                <a:rPr lang="en-US" altLang="ko-Kore-KR" b="0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altLang="ko-Kore-KR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</a:rPr>
                            <a:t> 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ore-KR" dirty="0" smtClean="0">
                                  <a:latin typeface="Cambria Math" panose="02040503050406030204" pitchFamily="18" charset="0"/>
                                </a:rPr>
                                <m:t>[2 …</m:t>
                              </m:r>
                              <m:sSup>
                                <m:sSupPr>
                                  <m:ctrlPr>
                                    <a:rPr lang="en-US" altLang="ko-Kore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b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ore-KR" b="0" dirty="0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p>
                              </m:sSup>
                              <m:r>
                                <a:rPr lang="en-US" altLang="ko-Kore-KR" b="0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altLang="ko-Kore-KR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</a:rPr>
                            <a:t> 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ore-KR" dirty="0" smtClean="0">
                                  <a:latin typeface="Cambria Math" panose="02040503050406030204" pitchFamily="18" charset="0"/>
                                </a:rPr>
                                <m:t>[2 …</m:t>
                              </m:r>
                              <m:sSup>
                                <m:sSupPr>
                                  <m:ctrlPr>
                                    <a:rPr lang="en-US" altLang="ko-Kore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b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ore-KR" b="0" dirty="0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p>
                              </m:sSup>
                              <m:r>
                                <a:rPr lang="en-US" altLang="ko-Kore-KR" b="0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altLang="ko-Kore-KR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</a:rPr>
                            <a:t> 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711996"/>
                      </a:ext>
                    </a:extLst>
                  </a:tr>
                  <a:tr h="3484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Minlen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ko-Kore-KR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</a:rPr>
                            <a:t> 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ko-Kore-KR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</a:rPr>
                            <a:t> 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ore-KR" dirty="0">
                                    <a:latin typeface="G마켓 산스 TTF Medium" panose="02000000000000000000" pitchFamily="2" charset="-127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ore-KR" dirty="0">
                                    <a:latin typeface="G마켓 산스 TTF Medium" panose="02000000000000000000" pitchFamily="2" charset="-127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7760057"/>
                      </a:ext>
                    </a:extLst>
                  </a:tr>
                  <a:tr h="3484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Maxlen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ore-KR" b="0" dirty="0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</a:rPr>
                            <a:t> 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ko-Kore-KR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ore-KR" b="0" dirty="0" smtClean="0">
                                  <a:latin typeface="Cambria Math" panose="02040503050406030204" pitchFamily="18" charset="0"/>
                                </a:rPr>
                                <m:t> ×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ko-Kore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ore-KR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ko-Kore-KR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b="0" dirty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b="0" dirty="0" smtClean="0">
                                              <a:latin typeface="Cambria Math" panose="02040503050406030204" pitchFamily="18" charset="0"/>
                                            </a:rPr>
                                            <m:t>𝑟𝑎𝑑𝑖𝑥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ko-Kore-KR" b="0" dirty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ore-KR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ore-KR" b="0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altLang="ko-Kore-KR" b="0" dirty="0" smtClean="0">
                                              <a:latin typeface="Cambria Math" panose="02040503050406030204" pitchFamily="18" charset="0"/>
                                            </a:rPr>
                                            <m:t>96</m:t>
                                          </m:r>
                                        </m:sup>
                                      </m:sSup>
                                      <m:r>
                                        <a:rPr lang="en-US" altLang="ko-Kore-KR" b="0" dirty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</a:rPr>
                            <a:t> 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en-US" altLang="ko-Kore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ko-Kore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altLang="ko-Kore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ore-KR" b="0" dirty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ore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altLang="ko-Kore-KR" b="0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ore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ore-KR" b="0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ore-KR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128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ore-KR" b="0" dirty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en-US" altLang="ko-Kore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ko-Kore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altLang="ko-Kore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ore-KR" b="0" dirty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ore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altLang="ko-Kore-KR" b="0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ore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ore-KR" b="0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ore-KR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128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ore-KR" b="0" dirty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0283656"/>
                      </a:ext>
                    </a:extLst>
                  </a:tr>
                  <a:tr h="6097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장점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</a:t>
                          </a:r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3</a:t>
                          </a: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보안성이 높음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FF1</a:t>
                          </a:r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처리 속도 빠름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FEA-2</a:t>
                          </a: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처리 속도 빠름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FEA-1</a:t>
                          </a: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보안성이 높음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3879852"/>
                      </a:ext>
                    </a:extLst>
                  </a:tr>
                  <a:tr h="6097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단점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FF3</a:t>
                          </a:r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처리 속도 느림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FF1</a:t>
                          </a:r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보안성이 낮음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FEA-2</a:t>
                          </a: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보안성이 낮음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FEA-1</a:t>
                          </a: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처리 속도 느림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0887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263B6168-7408-93E3-2372-D459A93670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807265"/>
                  </p:ext>
                </p:extLst>
              </p:nvPr>
            </p:nvGraphicFramePr>
            <p:xfrm>
              <a:off x="1084706" y="2679894"/>
              <a:ext cx="10222201" cy="41148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870161">
                      <a:extLst>
                        <a:ext uri="{9D8B030D-6E8A-4147-A177-3AD203B41FA5}">
                          <a16:colId xmlns:a16="http://schemas.microsoft.com/office/drawing/2014/main" val="351055645"/>
                        </a:ext>
                      </a:extLst>
                    </a:gridCol>
                    <a:gridCol w="2366285">
                      <a:extLst>
                        <a:ext uri="{9D8B030D-6E8A-4147-A177-3AD203B41FA5}">
                          <a16:colId xmlns:a16="http://schemas.microsoft.com/office/drawing/2014/main" val="4071215939"/>
                        </a:ext>
                      </a:extLst>
                    </a:gridCol>
                    <a:gridCol w="2080007">
                      <a:extLst>
                        <a:ext uri="{9D8B030D-6E8A-4147-A177-3AD203B41FA5}">
                          <a16:colId xmlns:a16="http://schemas.microsoft.com/office/drawing/2014/main" val="1331332285"/>
                        </a:ext>
                      </a:extLst>
                    </a:gridCol>
                    <a:gridCol w="1952874">
                      <a:extLst>
                        <a:ext uri="{9D8B030D-6E8A-4147-A177-3AD203B41FA5}">
                          <a16:colId xmlns:a16="http://schemas.microsoft.com/office/drawing/2014/main" val="1230396575"/>
                        </a:ext>
                      </a:extLst>
                    </a:gridCol>
                    <a:gridCol w="1952874">
                      <a:extLst>
                        <a:ext uri="{9D8B030D-6E8A-4147-A177-3AD203B41FA5}">
                          <a16:colId xmlns:a16="http://schemas.microsoft.com/office/drawing/2014/main" val="56369172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FF1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FF3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FEA-1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FEA-2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37819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라운드 수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1</a:t>
                          </a:r>
                          <a:r>
                            <a:rPr lang="en-US" altLang="ko-KR" dirty="0">
                              <a:latin typeface="G마켓 산스 TTF Medium" panose="02000000000000000000" pitchFamily="2" charset="-127"/>
                            </a:rPr>
                            <a:t>0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8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12, 14, 16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18, 21, 24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05494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내부 블록암호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AES-128, 192, 256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AES-128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자체 제안 </a:t>
                          </a:r>
                          <a:r>
                            <a:rPr lang="en-US" altLang="en-US" dirty="0">
                              <a:latin typeface="G마켓 산스 TTF Medium" panose="02000000000000000000" pitchFamily="2" charset="-127"/>
                            </a:rPr>
                            <a:t>TBC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자체 제안 </a:t>
                          </a:r>
                          <a:r>
                            <a:rPr lang="en-US" altLang="en-US" dirty="0">
                              <a:latin typeface="G마켓 산스 TTF Medium" panose="02000000000000000000" pitchFamily="2" charset="-127"/>
                            </a:rPr>
                            <a:t>TBC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59060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Tweak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가변 길이</a:t>
                          </a:r>
                          <a:endParaRPr lang="en-US" altLang="ko-Kore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(0~512 bits)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고정길이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(</a:t>
                          </a:r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6</a:t>
                          </a:r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4 bits) 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가변 길이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en-US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(8~128 bits)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고정 길이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en-US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(128 bits)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39152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Radix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9124" t="-475410" r="-253608" b="-5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216" t="-475410" r="-187719" b="-5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4063" t="-475410" r="-100625" b="-5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2741" t="-475410" r="-312" b="-5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7119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Minlen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9124" t="-585000" r="-253608" b="-4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216" t="-585000" r="-187719" b="-4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4063" t="-585000" r="-100625" b="-4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2741" t="-585000" r="-312" b="-47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00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 err="1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Maxlen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9124" t="-685000" r="-253608" b="-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216" t="-685000" r="-187719" b="-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4063" t="-685000" r="-100625" b="-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2741" t="-685000" r="-312" b="-37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028365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장점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</a:t>
                          </a:r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3</a:t>
                          </a: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보안성이 높음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FF1</a:t>
                          </a:r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처리 속도 빠름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FEA-2</a:t>
                          </a: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처리 속도 빠름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FEA-1</a:t>
                          </a: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보안성이 높음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387985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단점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FF3</a:t>
                          </a:r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처리 속도 느림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FF1</a:t>
                          </a:r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ore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보안성이 낮음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FEA-2</a:t>
                          </a: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보안성이 낮음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FEA-1</a:t>
                          </a:r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보다 </a:t>
                          </a:r>
                          <a:endParaRPr lang="en-US" altLang="ko-KR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  <a:p>
                          <a:pPr algn="ctr"/>
                          <a:r>
                            <a:rPr lang="ko-KR" altLang="en-US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처리 속도 느림</a:t>
                          </a:r>
                          <a:endParaRPr lang="ko-Kore-KR" altLang="en-US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08871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8C6A093-F41A-F4DE-F41C-E72D6C906CA3}"/>
              </a:ext>
            </a:extLst>
          </p:cNvPr>
          <p:cNvSpPr/>
          <p:nvPr/>
        </p:nvSpPr>
        <p:spPr>
          <a:xfrm>
            <a:off x="1084706" y="3429000"/>
            <a:ext cx="10222201" cy="35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3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ore-KR" sz="2400" dirty="0"/>
              <a:t>Deep-Learning-Based Neural Distinguisher for Format-Preserving Encryption Schemes FF1 and FF3</a:t>
            </a:r>
            <a:endParaRPr lang="ko-KR" altLang="en-US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87A947-F4FD-C2E2-718C-B81E394E6905}"/>
              </a:ext>
            </a:extLst>
          </p:cNvPr>
          <p:cNvGrpSpPr/>
          <p:nvPr/>
        </p:nvGrpSpPr>
        <p:grpSpPr>
          <a:xfrm>
            <a:off x="2056043" y="2821490"/>
            <a:ext cx="8348135" cy="3962141"/>
            <a:chOff x="1734649" y="1170691"/>
            <a:chExt cx="8962909" cy="423376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8DBE1B3-45D3-945B-0047-417051850256}"/>
                </a:ext>
              </a:extLst>
            </p:cNvPr>
            <p:cNvGrpSpPr/>
            <p:nvPr/>
          </p:nvGrpSpPr>
          <p:grpSpPr>
            <a:xfrm>
              <a:off x="1734649" y="1170691"/>
              <a:ext cx="8962909" cy="4233763"/>
              <a:chOff x="1724528" y="1052653"/>
              <a:chExt cx="7784432" cy="3559508"/>
            </a:xfrm>
          </p:grpSpPr>
          <p:pic>
            <p:nvPicPr>
              <p:cNvPr id="16" name="그림 15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33CE0767-B1EE-FA80-EBD2-901E0D5D1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960"/>
              <a:stretch/>
            </p:blipFill>
            <p:spPr>
              <a:xfrm>
                <a:off x="1736560" y="3102594"/>
                <a:ext cx="7772400" cy="1509567"/>
              </a:xfrm>
              <a:prstGeom prst="rect">
                <a:avLst/>
              </a:prstGeom>
            </p:spPr>
          </p:pic>
          <p:pic>
            <p:nvPicPr>
              <p:cNvPr id="10" name="그림 9" descr="텍스트, 스크린샷, 번호, 폰트이(가) 표시된 사진&#10;&#10;자동 생성된 설명">
                <a:extLst>
                  <a:ext uri="{FF2B5EF4-FFF2-40B4-BE49-F238E27FC236}">
                    <a16:creationId xmlns:a16="http://schemas.microsoft.com/office/drawing/2014/main" id="{59E2A722-91DC-F7D5-67DA-560D551E36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4528" y="1052653"/>
                <a:ext cx="7772400" cy="2138890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9D9776E-82A1-8A5E-1C1C-A52E11E58DEB}"/>
                </a:ext>
              </a:extLst>
            </p:cNvPr>
            <p:cNvSpPr/>
            <p:nvPr/>
          </p:nvSpPr>
          <p:spPr>
            <a:xfrm>
              <a:off x="1734649" y="1918019"/>
              <a:ext cx="8949056" cy="307822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01AACE-96B0-4AAF-1297-D6A8CDE656D9}"/>
              </a:ext>
            </a:extLst>
          </p:cNvPr>
          <p:cNvSpPr txBox="1"/>
          <p:nvPr/>
        </p:nvSpPr>
        <p:spPr>
          <a:xfrm>
            <a:off x="480766" y="1159497"/>
            <a:ext cx="112993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멀티 모델 </a:t>
            </a:r>
            <a:r>
              <a:rPr lang="en-US" altLang="ko-Kore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(FF3)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숫자 도메인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(8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I2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차분에서 가장 높은 정확도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소문자 도메인 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라운드</a:t>
            </a: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I2 </a:t>
            </a:r>
            <a:r>
              <a:rPr kumimoji="1"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차분에서 가장 높은 정확도를 보임</a:t>
            </a:r>
            <a:endParaRPr kumimoji="1"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117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ore-KR" sz="2400" dirty="0"/>
              <a:t>Deep-Learning-Based Neural Distinguisher for Format-Preserving Encryption Schemes FF1 and FF3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C54D96-9B9D-EFC7-B512-B419727322CA}"/>
              </a:ext>
            </a:extLst>
          </p:cNvPr>
          <p:cNvSpPr txBox="1"/>
          <p:nvPr/>
        </p:nvSpPr>
        <p:spPr>
          <a:xfrm>
            <a:off x="11827042" y="3681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261F4B-B99A-3116-BFBE-2A32500154D8}"/>
                  </a:ext>
                </a:extLst>
              </p:cNvPr>
              <p:cNvSpPr txBox="1"/>
              <p:nvPr/>
            </p:nvSpPr>
            <p:spPr>
              <a:xfrm>
                <a:off x="480766" y="1159497"/>
                <a:ext cx="1129931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20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실험 결과</a:t>
                </a:r>
                <a:endParaRPr lang="en-US" altLang="ko-Kore-KR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싱글 모델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이진 분류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 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신뢰도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정확도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–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0/5</m:t>
                    </m:r>
                  </m:oMath>
                </a14:m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은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0x0F, FF3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는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0x08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 가장 좋은 차분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멀티 모델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다중 분류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신뢰도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정확도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–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I2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차분에서 가장 좋은 차분</a:t>
                </a:r>
                <a:endParaRPr kumimoji="1"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261F4B-B99A-3116-BFBE-2A3250015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1159497"/>
                <a:ext cx="11299314" cy="1938992"/>
              </a:xfrm>
              <a:prstGeom prst="rect">
                <a:avLst/>
              </a:prstGeom>
              <a:blipFill>
                <a:blip r:embed="rId2"/>
                <a:stretch>
                  <a:fillRect l="-486" b="-4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94B44CEA-D8C7-AD3E-510A-37BC7E3AAEDF}"/>
              </a:ext>
            </a:extLst>
          </p:cNvPr>
          <p:cNvGrpSpPr/>
          <p:nvPr/>
        </p:nvGrpSpPr>
        <p:grpSpPr>
          <a:xfrm>
            <a:off x="2273115" y="3181782"/>
            <a:ext cx="7714615" cy="3676218"/>
            <a:chOff x="2307209" y="3098489"/>
            <a:chExt cx="7714615" cy="3676218"/>
          </a:xfrm>
        </p:grpSpPr>
        <p:pic>
          <p:nvPicPr>
            <p:cNvPr id="4" name="그림 3" descr="텍스트, 스크린샷, 라인, 도표이(가) 표시된 사진&#10;&#10;자동 생성된 설명">
              <a:extLst>
                <a:ext uri="{FF2B5EF4-FFF2-40B4-BE49-F238E27FC236}">
                  <a16:creationId xmlns:a16="http://schemas.microsoft.com/office/drawing/2014/main" id="{FF7562D8-C1C8-C290-4D35-73436FB82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209" y="3098489"/>
              <a:ext cx="7714615" cy="33684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4E8C40-BB33-EF98-632D-B29EC35D8BFF}"/>
                </a:ext>
              </a:extLst>
            </p:cNvPr>
            <p:cNvSpPr txBox="1"/>
            <p:nvPr/>
          </p:nvSpPr>
          <p:spPr>
            <a:xfrm>
              <a:off x="4691196" y="6466930"/>
              <a:ext cx="2946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특성 및 데이터 세트에 따른 신뢰도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8467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A5499-4672-54BD-C79A-50FE5A54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C2C437-37C0-2B7B-8AA7-34F53904F9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2525"/>
            <a:ext cx="12191999" cy="5057775"/>
          </a:xfrm>
        </p:spPr>
        <p:txBody>
          <a:bodyPr/>
          <a:lstStyle/>
          <a:p>
            <a:r>
              <a:rPr lang="ko-KR" altLang="en-US" dirty="0"/>
              <a:t>형태보존암호는 이름에서 내포하는 바와 같이 </a:t>
            </a:r>
            <a:r>
              <a:rPr lang="ko-KR" altLang="en-US" dirty="0">
                <a:highlight>
                  <a:srgbClr val="FFFF00"/>
                </a:highlight>
              </a:rPr>
              <a:t>형태를 보존하는 암호화 체계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r>
              <a:rPr lang="en-US" altLang="ko-KR" dirty="0"/>
              <a:t>FPE </a:t>
            </a:r>
            <a:r>
              <a:rPr lang="ko-KR" altLang="en-US" dirty="0"/>
              <a:t>암호의 역사 </a:t>
            </a:r>
            <a:r>
              <a:rPr lang="en-US" altLang="ko-KR" dirty="0"/>
              <a:t>(2010</a:t>
            </a:r>
            <a:r>
              <a:rPr lang="ko-KR" altLang="en-US" dirty="0"/>
              <a:t>년</a:t>
            </a:r>
            <a:r>
              <a:rPr lang="en-US" altLang="ko-KR" dirty="0"/>
              <a:t>~)</a:t>
            </a:r>
            <a:r>
              <a:rPr lang="ko-KR" altLang="en-US" dirty="0"/>
              <a:t>에 비해 구현 최적화는 많이 연구되지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현 시점에서의 구현 최적화를 위해 필요한 사항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/>
              <a:t>형태보존암호 알고리즘 선정</a:t>
            </a:r>
            <a:endParaRPr lang="en-US" altLang="ko-KR" dirty="0"/>
          </a:p>
          <a:p>
            <a:pPr lvl="1"/>
            <a:r>
              <a:rPr lang="ko-KR" altLang="en-US" dirty="0"/>
              <a:t>목표 플랫폼 선정 </a:t>
            </a:r>
            <a:r>
              <a:rPr lang="en-US" altLang="ko-KR" dirty="0"/>
              <a:t>(</a:t>
            </a:r>
            <a:r>
              <a:rPr lang="ko-KR" altLang="en-US" dirty="0"/>
              <a:t>최신 환경에 맞춘 최적화 적용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데이터의 크기 및 보안강도 선정</a:t>
            </a:r>
          </a:p>
        </p:txBody>
      </p:sp>
    </p:spTree>
    <p:extLst>
      <p:ext uri="{BB962C8B-B14F-4D97-AF65-F5344CB8AC3E}">
        <p14:creationId xmlns:p14="http://schemas.microsoft.com/office/powerpoint/2010/main" val="364425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FF1, FF3 </a:t>
            </a:r>
            <a:r>
              <a:rPr kumimoji="1" lang="ko-Kore-KR" altLang="en-US" dirty="0"/>
              <a:t>알고리즘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8E9B14D-F5E6-647F-3BCE-0FF69E0741E8}"/>
              </a:ext>
            </a:extLst>
          </p:cNvPr>
          <p:cNvSpPr txBox="1">
            <a:spLocks/>
          </p:cNvSpPr>
          <p:nvPr/>
        </p:nvSpPr>
        <p:spPr>
          <a:xfrm>
            <a:off x="563563" y="1304925"/>
            <a:ext cx="11369675" cy="505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DDA8D3-9AFC-29F7-AAD8-5B39096ADC92}"/>
                  </a:ext>
                </a:extLst>
              </p:cNvPr>
              <p:cNvSpPr txBox="1"/>
              <p:nvPr/>
            </p:nvSpPr>
            <p:spPr>
              <a:xfrm>
                <a:off x="563564" y="1148076"/>
                <a:ext cx="8459176" cy="555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FF1, FF3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알고리즘</a:t>
                </a:r>
                <a:r>
                  <a:rPr kumimoji="1" lang="en-US" altLang="ko-Kore-KR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sz="2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구조</a:t>
                </a:r>
                <a:endParaRPr kumimoji="1" lang="en-US" altLang="ko-Kore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FF1,</a:t>
                </a:r>
                <a:r>
                  <a:rPr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FF3 </a:t>
                </a:r>
                <a:r>
                  <a:rPr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모두 </a:t>
                </a:r>
                <a:r>
                  <a:rPr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Feistel </a:t>
                </a:r>
                <a:r>
                  <a:rPr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네트워크 구조를 기반</a:t>
                </a:r>
                <a:endParaRPr kumimoji="1" lang="en-US" altLang="ko-Kore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입력설정 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𝑇𝑤𝑒𝑎𝑘</m:t>
                    </m:r>
                    <m:d>
                      <m:d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𝑟𝑎𝑑𝑖𝑥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𝑙𝑒𝑛𝑔𝑡h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설정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𝑇𝑤𝑒𝑎𝑘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라</m:t>
                    </m:r>
                    <m:r>
                      <a:rPr kumimoji="1" lang="ko-KR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운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드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함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수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kumimoji="1"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라</m:t>
                    </m:r>
                    <m:r>
                      <a:rPr kumimoji="1" lang="ko-KR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운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드</m:t>
                    </m:r>
                    <m:r>
                      <a:rPr kumimoji="1" lang="ko-KR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함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수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결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과</m:t>
                    </m:r>
                    <m:r>
                      <a:rPr kumimoji="1" lang="ko-KR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와</m:t>
                    </m:r>
                    <m:r>
                      <a:rPr kumimoji="1" lang="ko-KR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를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𝑋𝑂𝑅</m:t>
                    </m:r>
                    <m:r>
                      <a:rPr kumimoji="1"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한</m:t>
                    </m:r>
                    <m:r>
                      <a:rPr kumimoji="1" lang="ko-KR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endParaRPr kumimoji="1" lang="en-US" altLang="ko-Kore-KR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데이터 분할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두 알고리즘 모두 파이스텔 구조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X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두 부분으로 나눔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endParaRPr kumimoji="1" lang="ko-Kore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라운드 함수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형 변환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함수 및 </a:t>
                </a:r>
                <a:r>
                  <a:rPr kumimoji="1" lang="en-US" altLang="ko-Kore-KR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AES </a:t>
                </a:r>
                <a:r>
                  <a:rPr kumimoji="1" lang="ko-Kore-KR" altLang="en-US" dirty="0">
                    <a:highlight>
                      <a:srgbClr val="FFFF00"/>
                    </a:highlight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암호화 동작</a:t>
                </a:r>
                <a:endParaRPr kumimoji="1" lang="en-US" altLang="ko-Kore-KR" dirty="0">
                  <a:highlight>
                    <a:srgbClr val="FFFF00"/>
                  </a:highlight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덧셈 연산 및 업데이트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라운드 함수 결과와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값을 더함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다음 라운드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업데이트</a:t>
                </a: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Bit ordering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FF1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은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bit ordering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정순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가장 왼쪽이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MSB, 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가장 오른쪽이 </a:t>
                </a: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LSB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FF3</a:t>
                </a:r>
                <a:r>
                  <a:rPr kumimoji="1" lang="ko-Kore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는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bit ordering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역순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가장 오른쪽이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MSB, </a:t>
                </a:r>
                <a:r>
                  <a:rPr kumimoji="1"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가장 왼쪽이 </a:t>
                </a:r>
                <a:r>
                  <a:rPr kumimoji="1"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LSB</a:t>
                </a:r>
              </a:p>
              <a:p>
                <a:pPr lvl="3"/>
                <a:r>
                  <a:rPr kumimoji="1" lang="en-US" altLang="ko-KR" b="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𝑅𝐸𝑉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𝑅𝐸𝑉𝐵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kumimoji="1" lang="en-US" altLang="ko-Kore-KR" b="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kumimoji="1" lang="ko-Kore-KR" altLang="en-US" b="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함수 필요</a:t>
                </a:r>
                <a:endParaRPr kumimoji="1" lang="en-US" altLang="ko-Kore-KR" b="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DDA8D3-9AFC-29F7-AAD8-5B3909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64" y="1148076"/>
                <a:ext cx="8459176" cy="5552674"/>
              </a:xfrm>
              <a:prstGeom prst="rect">
                <a:avLst/>
              </a:prstGeom>
              <a:blipFill>
                <a:blip r:embed="rId2"/>
                <a:stretch>
                  <a:fillRect l="-648" b="-9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BC71F2-B201-2C4C-5A2F-A1F584841149}"/>
              </a:ext>
            </a:extLst>
          </p:cNvPr>
          <p:cNvGrpSpPr/>
          <p:nvPr/>
        </p:nvGrpSpPr>
        <p:grpSpPr>
          <a:xfrm>
            <a:off x="9218495" y="1148076"/>
            <a:ext cx="2554266" cy="5523494"/>
            <a:chOff x="914148" y="1160610"/>
            <a:chExt cx="2554266" cy="552349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ADFE6A7-304F-A303-F78F-DCE64E1E0D3E}"/>
                </a:ext>
              </a:extLst>
            </p:cNvPr>
            <p:cNvGrpSpPr/>
            <p:nvPr/>
          </p:nvGrpSpPr>
          <p:grpSpPr>
            <a:xfrm>
              <a:off x="914400" y="1160610"/>
              <a:ext cx="2554014" cy="457200"/>
              <a:chOff x="914400" y="1592317"/>
              <a:chExt cx="2554014" cy="4572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176D4939-7B5D-38B1-C691-E6C10EA3D820}"/>
                      </a:ext>
                    </a:extLst>
                  </p:cNvPr>
                  <p:cNvSpPr/>
                  <p:nvPr/>
                </p:nvSpPr>
                <p:spPr>
                  <a:xfrm>
                    <a:off x="914400" y="1592317"/>
                    <a:ext cx="1277007" cy="4572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176D4939-7B5D-38B1-C691-E6C10EA3D8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1592317"/>
                    <a:ext cx="1277007" cy="4572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0D921FA7-707E-A079-0CDD-0F436F786845}"/>
                      </a:ext>
                    </a:extLst>
                  </p:cNvPr>
                  <p:cNvSpPr/>
                  <p:nvPr/>
                </p:nvSpPr>
                <p:spPr>
                  <a:xfrm>
                    <a:off x="2191407" y="1592317"/>
                    <a:ext cx="1277007" cy="4572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0D921FA7-707E-A079-0CDD-0F436F7868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407" y="1592317"/>
                    <a:ext cx="1277007" cy="4572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EEB777F-1C2C-19D2-525D-21FA44436001}"/>
                </a:ext>
              </a:extLst>
            </p:cNvPr>
            <p:cNvGrpSpPr/>
            <p:nvPr/>
          </p:nvGrpSpPr>
          <p:grpSpPr>
            <a:xfrm>
              <a:off x="914400" y="2461265"/>
              <a:ext cx="2554014" cy="457200"/>
              <a:chOff x="914400" y="1592317"/>
              <a:chExt cx="2554014" cy="4572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3DE4ECA6-1FAD-8735-7FF2-74C94335E526}"/>
                      </a:ext>
                    </a:extLst>
                  </p:cNvPr>
                  <p:cNvSpPr/>
                  <p:nvPr/>
                </p:nvSpPr>
                <p:spPr>
                  <a:xfrm>
                    <a:off x="914400" y="1592317"/>
                    <a:ext cx="1277007" cy="4572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kumimoji="1" lang="en-US" altLang="ko-Kore-KR" sz="10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sym typeface="Wingdings" pitchFamily="2" charset="2"/>
                      </a:rPr>
                      <a:t>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kumimoji="1" lang="ko-Kore-KR" altLang="en-US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3DE4ECA6-1FAD-8735-7FF2-74C94335E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1592317"/>
                    <a:ext cx="1277007" cy="4572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9F2C38D2-388F-2F49-5963-1AE1CEDC1557}"/>
                      </a:ext>
                    </a:extLst>
                  </p:cNvPr>
                  <p:cNvSpPr/>
                  <p:nvPr/>
                </p:nvSpPr>
                <p:spPr>
                  <a:xfrm>
                    <a:off x="2191407" y="1592317"/>
                    <a:ext cx="1277007" cy="4572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kumimoji="1" lang="en-US" altLang="ko-Kore-KR" sz="10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sym typeface="Wingdings" pitchFamily="2" charset="2"/>
                      </a:rPr>
                      <a:t>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kumimoji="1" lang="ko-Kore-KR" altLang="en-US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9F2C38D2-388F-2F49-5963-1AE1CEDC1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407" y="1592317"/>
                    <a:ext cx="1277007" cy="4572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EE979D-7909-7310-89B1-B65BFCAB8095}"/>
                </a:ext>
              </a:extLst>
            </p:cNvPr>
            <p:cNvGrpSpPr/>
            <p:nvPr/>
          </p:nvGrpSpPr>
          <p:grpSpPr>
            <a:xfrm>
              <a:off x="914400" y="3678489"/>
              <a:ext cx="2554014" cy="457200"/>
              <a:chOff x="914400" y="1592317"/>
              <a:chExt cx="2554014" cy="4572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23E1B774-1987-EF5F-DE28-2FE04509CE08}"/>
                      </a:ext>
                    </a:extLst>
                  </p:cNvPr>
                  <p:cNvSpPr/>
                  <p:nvPr/>
                </p:nvSpPr>
                <p:spPr>
                  <a:xfrm>
                    <a:off x="914400" y="1592317"/>
                    <a:ext cx="1277007" cy="4572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kumimoji="1" lang="en-US" altLang="ko-Kore-KR" sz="10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sym typeface="Wingdings" pitchFamily="2" charset="2"/>
                      </a:rPr>
                      <a:t>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kumimoji="1" lang="ko-Kore-KR" altLang="en-US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23E1B774-1987-EF5F-DE28-2FE04509CE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1592317"/>
                    <a:ext cx="1277007" cy="4572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45F79E14-55CD-C5CF-1C40-BCDE15B460BC}"/>
                      </a:ext>
                    </a:extLst>
                  </p:cNvPr>
                  <p:cNvSpPr/>
                  <p:nvPr/>
                </p:nvSpPr>
                <p:spPr>
                  <a:xfrm>
                    <a:off x="2191407" y="1592317"/>
                    <a:ext cx="1277007" cy="4572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kumimoji="1" lang="en-US" altLang="ko-Kore-KR" sz="10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sym typeface="Wingdings" pitchFamily="2" charset="2"/>
                      </a:rPr>
                      <a:t>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kumimoji="1" lang="ko-Kore-KR" altLang="en-US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45F79E14-55CD-C5CF-1C40-BCDE15B460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407" y="1592317"/>
                    <a:ext cx="1277007" cy="4572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31F0761-64D6-6626-C7C7-36A29AF3D23B}"/>
                </a:ext>
              </a:extLst>
            </p:cNvPr>
            <p:cNvGrpSpPr/>
            <p:nvPr/>
          </p:nvGrpSpPr>
          <p:grpSpPr>
            <a:xfrm>
              <a:off x="914400" y="4993469"/>
              <a:ext cx="2554014" cy="457200"/>
              <a:chOff x="914400" y="1592317"/>
              <a:chExt cx="2554014" cy="4572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E2CA2891-EB5F-1CD9-37B9-BE3536624078}"/>
                      </a:ext>
                    </a:extLst>
                  </p:cNvPr>
                  <p:cNvSpPr/>
                  <p:nvPr/>
                </p:nvSpPr>
                <p:spPr>
                  <a:xfrm>
                    <a:off x="914400" y="1592317"/>
                    <a:ext cx="1277007" cy="4572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kumimoji="1" lang="en-US" altLang="ko-Kore-KR" sz="10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sym typeface="Wingdings" pitchFamily="2" charset="2"/>
                      </a:rPr>
                      <a:t>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kumimoji="1" lang="ko-Kore-KR" altLang="en-US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E2CA2891-EB5F-1CD9-37B9-BE35366240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1592317"/>
                    <a:ext cx="1277007" cy="4572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9E706619-5EDC-F679-938A-07E556581FDA}"/>
                      </a:ext>
                    </a:extLst>
                  </p:cNvPr>
                  <p:cNvSpPr/>
                  <p:nvPr/>
                </p:nvSpPr>
                <p:spPr>
                  <a:xfrm>
                    <a:off x="2191407" y="1592317"/>
                    <a:ext cx="1277007" cy="4572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kumimoji="1" lang="en-US" altLang="ko-Kore-KR" sz="10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sym typeface="Wingdings" pitchFamily="2" charset="2"/>
                      </a:rPr>
                      <a:t>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kumimoji="1" lang="ko-Kore-KR" altLang="en-US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9E706619-5EDC-F679-938A-07E556581F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407" y="1592317"/>
                    <a:ext cx="1277007" cy="4572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6AE3B11-8156-4501-8ADD-F35D33FE198E}"/>
                </a:ext>
              </a:extLst>
            </p:cNvPr>
            <p:cNvGrpSpPr/>
            <p:nvPr/>
          </p:nvGrpSpPr>
          <p:grpSpPr>
            <a:xfrm>
              <a:off x="914400" y="6226904"/>
              <a:ext cx="2554014" cy="457200"/>
              <a:chOff x="914400" y="1592317"/>
              <a:chExt cx="2554014" cy="4572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F56B7FA9-1998-9FD1-10C0-6782F4CF66FA}"/>
                      </a:ext>
                    </a:extLst>
                  </p:cNvPr>
                  <p:cNvSpPr/>
                  <p:nvPr/>
                </p:nvSpPr>
                <p:spPr>
                  <a:xfrm>
                    <a:off x="914400" y="1592317"/>
                    <a:ext cx="1277007" cy="4572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a14:m>
                    <a:r>
                      <a:rPr kumimoji="1" lang="en-US" altLang="ko-Kore-KR" sz="10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sym typeface="Wingdings" pitchFamily="2" charset="2"/>
                      </a:rPr>
                      <a:t>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endParaRPr kumimoji="1" lang="ko-Kore-KR" altLang="en-US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F56B7FA9-1998-9FD1-10C0-6782F4CF66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1592317"/>
                    <a:ext cx="1277007" cy="4572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5F89EBDE-4995-FD55-4573-D418793F0DF3}"/>
                      </a:ext>
                    </a:extLst>
                  </p:cNvPr>
                  <p:cNvSpPr/>
                  <p:nvPr/>
                </p:nvSpPr>
                <p:spPr>
                  <a:xfrm>
                    <a:off x="2191407" y="1592317"/>
                    <a:ext cx="1277007" cy="4572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a14:m>
                    <a:r>
                      <a:rPr kumimoji="1" lang="en-US" altLang="ko-Kore-KR" sz="10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sym typeface="Wingdings" pitchFamily="2" charset="2"/>
                      </a:rPr>
                      <a:t>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endParaRPr kumimoji="1" lang="ko-Kore-KR" altLang="en-US" dirty="0">
                      <a:solidFill>
                        <a:schemeClr val="tx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5F89EBDE-4995-FD55-4573-D418793F0D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407" y="1592317"/>
                    <a:ext cx="1277007" cy="45720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D4DC575-8317-7DBB-DB29-2815EAEA6157}"/>
                </a:ext>
              </a:extLst>
            </p:cNvPr>
            <p:cNvGrpSpPr/>
            <p:nvPr/>
          </p:nvGrpSpPr>
          <p:grpSpPr>
            <a:xfrm>
              <a:off x="929931" y="1627789"/>
              <a:ext cx="2381793" cy="843455"/>
              <a:chOff x="929931" y="2059496"/>
              <a:chExt cx="2381793" cy="843455"/>
            </a:xfrm>
          </p:grpSpPr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5FEE7641-60D1-F1C0-75BC-93762B0AE287}"/>
                  </a:ext>
                </a:extLst>
              </p:cNvPr>
              <p:cNvCxnSpPr/>
              <p:nvPr/>
            </p:nvCxnSpPr>
            <p:spPr>
              <a:xfrm>
                <a:off x="3311724" y="2059496"/>
                <a:ext cx="0" cy="8434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B9232AAE-1172-E77D-C590-9F67B94014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5045" y="2695132"/>
                <a:ext cx="12066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E3BCCEA-A8E8-3E39-780C-9DF07AD989D0}"/>
                  </a:ext>
                </a:extLst>
              </p:cNvPr>
              <p:cNvSpPr/>
              <p:nvPr/>
            </p:nvSpPr>
            <p:spPr>
              <a:xfrm>
                <a:off x="2312764" y="2254415"/>
                <a:ext cx="886691" cy="332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N, T, 0</a:t>
                </a:r>
                <a:endParaRPr kumimoji="1" lang="ko-Kore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71B68FA8-53AB-43FD-E208-B839CDDEC7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5045" y="2420669"/>
                <a:ext cx="2077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모서리가 둥근 직사각형 50">
                    <a:extLst>
                      <a:ext uri="{FF2B5EF4-FFF2-40B4-BE49-F238E27FC236}">
                        <a16:creationId xmlns:a16="http://schemas.microsoft.com/office/drawing/2014/main" id="{F244D26C-56C0-239F-3173-C0E6FC4F87FD}"/>
                      </a:ext>
                    </a:extLst>
                  </p:cNvPr>
                  <p:cNvSpPr/>
                  <p:nvPr/>
                </p:nvSpPr>
                <p:spPr>
                  <a:xfrm>
                    <a:off x="1612305" y="2296336"/>
                    <a:ext cx="461176" cy="44071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ore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400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1" name="모서리가 둥근 직사각형 50">
                    <a:extLst>
                      <a:ext uri="{FF2B5EF4-FFF2-40B4-BE49-F238E27FC236}">
                        <a16:creationId xmlns:a16="http://schemas.microsoft.com/office/drawing/2014/main" id="{F244D26C-56C0-239F-3173-C0E6FC4F87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2305" y="2296336"/>
                    <a:ext cx="461176" cy="440717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B6F5F35-640A-C9C0-0E60-908BAC6CD7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10631" y="2516694"/>
                <a:ext cx="20167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모서리가 둥근 직사각형 52">
                <a:extLst>
                  <a:ext uri="{FF2B5EF4-FFF2-40B4-BE49-F238E27FC236}">
                    <a16:creationId xmlns:a16="http://schemas.microsoft.com/office/drawing/2014/main" id="{00F92967-6289-296E-E6B6-68FDAD9FDCC0}"/>
                  </a:ext>
                </a:extLst>
              </p:cNvPr>
              <p:cNvSpPr/>
              <p:nvPr/>
            </p:nvSpPr>
            <p:spPr>
              <a:xfrm>
                <a:off x="929931" y="2284917"/>
                <a:ext cx="461176" cy="4407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+</a:t>
                </a:r>
                <a:endParaRPr kumimoji="1" lang="en-US" altLang="ko-Kore-KR" sz="14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9DC66260-5FE0-B20C-89D1-CAE3952F2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569" y="2059496"/>
                <a:ext cx="0" cy="2254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FCA24DB5-9EF8-59BF-59BD-E1E585EE71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0369" y="2725634"/>
                <a:ext cx="0" cy="1773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3057B98-A2BF-AAE5-D66C-0AD2644B0BE7}"/>
                </a:ext>
              </a:extLst>
            </p:cNvPr>
            <p:cNvGrpSpPr/>
            <p:nvPr/>
          </p:nvGrpSpPr>
          <p:grpSpPr>
            <a:xfrm>
              <a:off x="1121058" y="2919191"/>
              <a:ext cx="2347356" cy="760024"/>
              <a:chOff x="1121058" y="3350898"/>
              <a:chExt cx="2347356" cy="760024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D3C6CBC0-511D-B800-0665-CE0471C55B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058" y="3350898"/>
                <a:ext cx="0" cy="7600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3F3D09C-A755-4D97-09F9-58770225A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529" y="3824309"/>
                <a:ext cx="117804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5F156A9-1740-5D94-9EB9-61EE4D43A694}"/>
                  </a:ext>
                </a:extLst>
              </p:cNvPr>
              <p:cNvSpPr/>
              <p:nvPr/>
            </p:nvSpPr>
            <p:spPr>
              <a:xfrm>
                <a:off x="1186252" y="3437736"/>
                <a:ext cx="886691" cy="332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N, T, </a:t>
                </a:r>
                <a:r>
                  <a:rPr kumimoji="1" lang="en-US" altLang="ko-KR" sz="14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</a:t>
                </a:r>
                <a:endParaRPr kumimoji="1" lang="ko-Kore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B2A6E0D5-7141-0057-57F1-E0F62523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943" y="3606371"/>
                <a:ext cx="23863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모서리가 둥근 직사각형 42">
                    <a:extLst>
                      <a:ext uri="{FF2B5EF4-FFF2-40B4-BE49-F238E27FC236}">
                        <a16:creationId xmlns:a16="http://schemas.microsoft.com/office/drawing/2014/main" id="{3A13BE85-1309-E464-EE3E-4288E764C14A}"/>
                      </a:ext>
                    </a:extLst>
                  </p:cNvPr>
                  <p:cNvSpPr/>
                  <p:nvPr/>
                </p:nvSpPr>
                <p:spPr>
                  <a:xfrm>
                    <a:off x="2413713" y="3501453"/>
                    <a:ext cx="461176" cy="44071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ore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400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43" name="모서리가 둥근 직사각형 42">
                    <a:extLst>
                      <a:ext uri="{FF2B5EF4-FFF2-40B4-BE49-F238E27FC236}">
                        <a16:creationId xmlns:a16="http://schemas.microsoft.com/office/drawing/2014/main" id="{3A13BE85-1309-E464-EE3E-4288E764C1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3713" y="3501453"/>
                    <a:ext cx="461176" cy="440717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id="{ACDD7397-5816-8805-4F17-735D9FFEDAB4}"/>
                  </a:ext>
                </a:extLst>
              </p:cNvPr>
              <p:cNvSpPr/>
              <p:nvPr/>
            </p:nvSpPr>
            <p:spPr>
              <a:xfrm>
                <a:off x="3007238" y="3503581"/>
                <a:ext cx="461176" cy="4407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+</a:t>
                </a:r>
                <a:endParaRPr kumimoji="1" lang="en-US" altLang="ko-Kore-KR" sz="14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85D50888-A855-A8C1-7A07-5F81BC2F4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7826" y="3350898"/>
                <a:ext cx="0" cy="1526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83D2D2BB-489E-2F97-FA9B-E13EE6B54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7826" y="3944298"/>
                <a:ext cx="0" cy="166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EE75FF8-817D-6524-0202-7EC961ACE167}"/>
                </a:ext>
              </a:extLst>
            </p:cNvPr>
            <p:cNvGrpSpPr/>
            <p:nvPr/>
          </p:nvGrpSpPr>
          <p:grpSpPr>
            <a:xfrm>
              <a:off x="914148" y="4137476"/>
              <a:ext cx="2381793" cy="843455"/>
              <a:chOff x="929931" y="2059496"/>
              <a:chExt cx="2381793" cy="843455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21525D1C-758B-4ABD-582F-BF68AF754389}"/>
                  </a:ext>
                </a:extLst>
              </p:cNvPr>
              <p:cNvCxnSpPr/>
              <p:nvPr/>
            </p:nvCxnSpPr>
            <p:spPr>
              <a:xfrm>
                <a:off x="3311724" y="2059496"/>
                <a:ext cx="0" cy="8434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76DDB770-BF4E-B7B7-BB70-9700DA6693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5045" y="2695132"/>
                <a:ext cx="12066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487ACF-75AF-6A42-01AF-8E96C43ECD58}"/>
                  </a:ext>
                </a:extLst>
              </p:cNvPr>
              <p:cNvSpPr/>
              <p:nvPr/>
            </p:nvSpPr>
            <p:spPr>
              <a:xfrm>
                <a:off x="2312764" y="2254415"/>
                <a:ext cx="886691" cy="332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N, T, </a:t>
                </a:r>
                <a:r>
                  <a:rPr kumimoji="1" lang="en-US" altLang="ko-KR" sz="14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2</a:t>
                </a:r>
                <a:endParaRPr kumimoji="1" lang="ko-Kore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1E1E6E72-B43D-F190-BEBE-9D8EA0E876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5045" y="2420669"/>
                <a:ext cx="2077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모서리가 둥근 직사각형 33">
                    <a:extLst>
                      <a:ext uri="{FF2B5EF4-FFF2-40B4-BE49-F238E27FC236}">
                        <a16:creationId xmlns:a16="http://schemas.microsoft.com/office/drawing/2014/main" id="{4920AF86-5C1D-A4FB-0BAC-34179973E97A}"/>
                      </a:ext>
                    </a:extLst>
                  </p:cNvPr>
                  <p:cNvSpPr/>
                  <p:nvPr/>
                </p:nvSpPr>
                <p:spPr>
                  <a:xfrm>
                    <a:off x="1612305" y="2296336"/>
                    <a:ext cx="461176" cy="44071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ore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400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34" name="모서리가 둥근 직사각형 33">
                    <a:extLst>
                      <a:ext uri="{FF2B5EF4-FFF2-40B4-BE49-F238E27FC236}">
                        <a16:creationId xmlns:a16="http://schemas.microsoft.com/office/drawing/2014/main" id="{4920AF86-5C1D-A4FB-0BAC-34179973E9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2305" y="2296336"/>
                    <a:ext cx="461176" cy="440717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2457C275-0A8F-700D-76C1-230570A80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10631" y="2516694"/>
                <a:ext cx="20167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모서리가 둥근 직사각형 35">
                <a:extLst>
                  <a:ext uri="{FF2B5EF4-FFF2-40B4-BE49-F238E27FC236}">
                    <a16:creationId xmlns:a16="http://schemas.microsoft.com/office/drawing/2014/main" id="{D0A66C72-40B1-897D-591C-5DC6FE97BB0D}"/>
                  </a:ext>
                </a:extLst>
              </p:cNvPr>
              <p:cNvSpPr/>
              <p:nvPr/>
            </p:nvSpPr>
            <p:spPr>
              <a:xfrm>
                <a:off x="929931" y="2284917"/>
                <a:ext cx="461176" cy="4407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+</a:t>
                </a:r>
                <a:endParaRPr kumimoji="1" lang="en-US" altLang="ko-Kore-KR" sz="14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40CCC3B6-A9F3-5B1C-C61D-B73A6800E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569" y="2059496"/>
                <a:ext cx="0" cy="2254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19EC427F-EA80-8773-3F53-A94E4E41D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0369" y="2725634"/>
                <a:ext cx="0" cy="1773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7010850-5046-019F-667D-5734D60F768D}"/>
                </a:ext>
              </a:extLst>
            </p:cNvPr>
            <p:cNvGrpSpPr/>
            <p:nvPr/>
          </p:nvGrpSpPr>
          <p:grpSpPr>
            <a:xfrm>
              <a:off x="1017729" y="5450669"/>
              <a:ext cx="2347356" cy="760024"/>
              <a:chOff x="1121058" y="3350898"/>
              <a:chExt cx="2347356" cy="760024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28C62F76-A02E-C60E-9F9B-18592F402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058" y="3350898"/>
                <a:ext cx="0" cy="7600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2E1631BB-71BD-C89E-20F9-ED775F5491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529" y="3824309"/>
                <a:ext cx="117804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4E525EF-C869-C039-A3F3-02E3D8D11B7E}"/>
                  </a:ext>
                </a:extLst>
              </p:cNvPr>
              <p:cNvSpPr/>
              <p:nvPr/>
            </p:nvSpPr>
            <p:spPr>
              <a:xfrm>
                <a:off x="1186252" y="3437736"/>
                <a:ext cx="886691" cy="332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N, T, </a:t>
                </a:r>
                <a:r>
                  <a:rPr kumimoji="1" lang="en-US" altLang="ko-KR" sz="14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3</a:t>
                </a:r>
                <a:endParaRPr kumimoji="1" lang="ko-Kore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3A656F77-7A82-CB23-7402-4771E0A8F1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943" y="3606371"/>
                <a:ext cx="23863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모서리가 둥근 직사각형 25">
                    <a:extLst>
                      <a:ext uri="{FF2B5EF4-FFF2-40B4-BE49-F238E27FC236}">
                        <a16:creationId xmlns:a16="http://schemas.microsoft.com/office/drawing/2014/main" id="{5BF4EC8B-F2A4-F25B-68ED-5A410C36997C}"/>
                      </a:ext>
                    </a:extLst>
                  </p:cNvPr>
                  <p:cNvSpPr/>
                  <p:nvPr/>
                </p:nvSpPr>
                <p:spPr>
                  <a:xfrm>
                    <a:off x="2413713" y="3501453"/>
                    <a:ext cx="461176" cy="44071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ore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400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26" name="모서리가 둥근 직사각형 25">
                    <a:extLst>
                      <a:ext uri="{FF2B5EF4-FFF2-40B4-BE49-F238E27FC236}">
                        <a16:creationId xmlns:a16="http://schemas.microsoft.com/office/drawing/2014/main" id="{5BF4EC8B-F2A4-F25B-68ED-5A410C3699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3713" y="3501453"/>
                    <a:ext cx="461176" cy="440717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16663A25-C526-7EF1-BB78-9FBA71699938}"/>
                  </a:ext>
                </a:extLst>
              </p:cNvPr>
              <p:cNvSpPr/>
              <p:nvPr/>
            </p:nvSpPr>
            <p:spPr>
              <a:xfrm>
                <a:off x="3007238" y="3503581"/>
                <a:ext cx="461176" cy="44071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+</a:t>
                </a:r>
                <a:endParaRPr kumimoji="1" lang="en-US" altLang="ko-Kore-KR" sz="14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59E8F40E-9ED7-7213-70A5-792B418CB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7826" y="3350898"/>
                <a:ext cx="0" cy="1526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F0720149-ED0F-A3BD-A850-262BEB2CC1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7826" y="3944298"/>
                <a:ext cx="0" cy="166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58346709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AEE95529B17D4DA55894C9C7D1A151" ma:contentTypeVersion="5" ma:contentTypeDescription="새 문서를 만듭니다." ma:contentTypeScope="" ma:versionID="09e58ea993b2c941747e57a4c8d6a00e">
  <xsd:schema xmlns:xsd="http://www.w3.org/2001/XMLSchema" xmlns:xs="http://www.w3.org/2001/XMLSchema" xmlns:p="http://schemas.microsoft.com/office/2006/metadata/properties" xmlns:ns3="212b7a86-3b7e-4d7f-9289-12da876c3217" targetNamespace="http://schemas.microsoft.com/office/2006/metadata/properties" ma:root="true" ma:fieldsID="d2b0734254250e57d7523f36787096c1" ns3:_="">
    <xsd:import namespace="212b7a86-3b7e-4d7f-9289-12da876c321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2b7a86-3b7e-4d7f-9289-12da876c321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7AE20-AF14-43EE-BBCB-74DFFAD3A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2b7a86-3b7e-4d7f-9289-12da876c3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819027-57C8-4914-90F3-CD0AAA50991F}">
  <ds:schemaRefs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212b7a86-3b7e-4d7f-9289-12da876c3217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68CA7EB-4574-471A-8BC9-718F6B98D9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암연3차_0922</Template>
  <TotalTime>19835</TotalTime>
  <Words>6987</Words>
  <Application>Microsoft Office PowerPoint</Application>
  <PresentationFormat>와이드스크린</PresentationFormat>
  <Paragraphs>887</Paragraphs>
  <Slides>83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9" baseType="lpstr">
      <vt:lpstr>G마켓 산스 TTF Medium</vt:lpstr>
      <vt:lpstr>Arial</vt:lpstr>
      <vt:lpstr>G마켓 산스 TTF Light</vt:lpstr>
      <vt:lpstr>Wingdings</vt:lpstr>
      <vt:lpstr>Cambria Math</vt:lpstr>
      <vt:lpstr>제목 테마</vt:lpstr>
      <vt:lpstr>형태보존암호 관련 동향</vt:lpstr>
      <vt:lpstr>PowerPoint 프레젠테이션</vt:lpstr>
      <vt:lpstr>형태보존암호</vt:lpstr>
      <vt:lpstr>형태보존암호</vt:lpstr>
      <vt:lpstr>형태보존암호의 3단계</vt:lpstr>
      <vt:lpstr>형태보존암호 표준</vt:lpstr>
      <vt:lpstr>형태보존암호 보안성</vt:lpstr>
      <vt:lpstr>형태보존암호 비교 분석</vt:lpstr>
      <vt:lpstr>FF1, FF3 알고리즘</vt:lpstr>
      <vt:lpstr>FF1, FF3 알고리즘</vt:lpstr>
      <vt:lpstr>FF1, FF3 알고리즘</vt:lpstr>
      <vt:lpstr>코드 출처</vt:lpstr>
      <vt:lpstr>FF1, FF3 알고리즘</vt:lpstr>
      <vt:lpstr>FF1, FF3 알고리즘</vt:lpstr>
      <vt:lpstr>FF1, FF3 알고리즘</vt:lpstr>
      <vt:lpstr>FF1, FF3 알고리즘</vt:lpstr>
      <vt:lpstr>FF1, FF3 알고리즘</vt:lpstr>
      <vt:lpstr>FF1, FF3 알고리즘</vt:lpstr>
      <vt:lpstr>FF1, FF3 형태 보존 원리</vt:lpstr>
      <vt:lpstr>FF1, FF3 형태 보존 원리</vt:lpstr>
      <vt:lpstr>FF1, FF3 형태 보존 원리</vt:lpstr>
      <vt:lpstr>FF1, FF3 형태 보존 원리</vt:lpstr>
      <vt:lpstr>FF1 구현 분석</vt:lpstr>
      <vt:lpstr>FF1 구현 분석</vt:lpstr>
      <vt:lpstr>FF1 구현 분석</vt:lpstr>
      <vt:lpstr>FF1 구현 분석</vt:lpstr>
      <vt:lpstr>FF1 구현 분석</vt:lpstr>
      <vt:lpstr>FF3 구현 분석</vt:lpstr>
      <vt:lpstr>FF3 구현 분석</vt:lpstr>
      <vt:lpstr>FF3 구현 분석</vt:lpstr>
      <vt:lpstr>FF1, FF3 암호화 실제 동작 예시</vt:lpstr>
      <vt:lpstr>FF1, FF3 암호화 실제 동작 예시</vt:lpstr>
      <vt:lpstr>FF1, FF3 암호화 실제 동작 예시</vt:lpstr>
      <vt:lpstr>FEA 알고리즘</vt:lpstr>
      <vt:lpstr>FEA 알고리즘</vt:lpstr>
      <vt:lpstr>FEA 형태 보존 원리</vt:lpstr>
      <vt:lpstr>FEA 형태 보존 원리</vt:lpstr>
      <vt:lpstr>FEA 랭킹 함수</vt:lpstr>
      <vt:lpstr>FEA 랭킹 함수</vt:lpstr>
      <vt:lpstr>FEA 역랭킹 함수</vt:lpstr>
      <vt:lpstr>FEA 역랭킹 함수</vt:lpstr>
      <vt:lpstr>FEA 구현 분석</vt:lpstr>
      <vt:lpstr>FEA 구현 분석</vt:lpstr>
      <vt:lpstr>FEA 구현 분석</vt:lpstr>
      <vt:lpstr>FEA 구현 분석</vt:lpstr>
      <vt:lpstr>FEA 구현 분석</vt:lpstr>
      <vt:lpstr>FEA 구현 분석</vt:lpstr>
      <vt:lpstr>FEA 구현 분석</vt:lpstr>
      <vt:lpstr>FEA 구현 분석</vt:lpstr>
      <vt:lpstr>FEA 구현 분석</vt:lpstr>
      <vt:lpstr>FEA 구현 분석</vt:lpstr>
      <vt:lpstr>FEA 구현 분석</vt:lpstr>
      <vt:lpstr>FEA 암호화 실제 동작 예시</vt:lpstr>
      <vt:lpstr>FEA 암호화 실제 동작 예시</vt:lpstr>
      <vt:lpstr>FEA 암호화 실제 동작 예시</vt:lpstr>
      <vt:lpstr>연산비중 프로파일링</vt:lpstr>
      <vt:lpstr>FEA 연산비중</vt:lpstr>
      <vt:lpstr>FEA 연산비중</vt:lpstr>
      <vt:lpstr>FF1 구현 최적화 동향</vt:lpstr>
      <vt:lpstr>FF1 구현 최적화 동향</vt:lpstr>
      <vt:lpstr>FF1 구현 최적화 동향</vt:lpstr>
      <vt:lpstr>FF1 구현 최적화 동향</vt:lpstr>
      <vt:lpstr>FF1 구현 최적화 동향</vt:lpstr>
      <vt:lpstr>FF1 구현 최적화 동향</vt:lpstr>
      <vt:lpstr>FF1 구현 최적화 동향</vt:lpstr>
      <vt:lpstr>FF1 구현 최적화 동향</vt:lpstr>
      <vt:lpstr>FEA 구현 최적화 동향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형태보존암호화를 이용한 랜섬웨어방지 및 스테가노그래피 보안 강화 기술</vt:lpstr>
      <vt:lpstr>Deep-Learning-Based Neural Distinguisher for Format-Preserving Encryption Schemes FF1 and FF3</vt:lpstr>
      <vt:lpstr>Deep-Learning-Based Neural Distinguisher for Format-Preserving Encryption Schemes FF1 and FF3</vt:lpstr>
      <vt:lpstr>Deep-Learning-Based Neural Distinguisher for Format-Preserving Encryption Schemes FF1 and FF3</vt:lpstr>
      <vt:lpstr>Deep-Learning-Based Neural Distinguisher for Format-Preserving Encryption Schemes FF1 and FF3</vt:lpstr>
      <vt:lpstr>Deep-Learning-Based Neural Distinguisher for Format-Preserving Encryption Schemes FF1 and FF3</vt:lpstr>
      <vt:lpstr>Deep-Learning-Based Neural Distinguisher for Format-Preserving Encryption Schemes FF1 and FF3</vt:lpstr>
      <vt:lpstr>Deep-Learning-Based Neural Distinguisher for Format-Preserving Encryption Schemes FF1 and FF3</vt:lpstr>
      <vt:lpstr>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김현지</dc:creator>
  <cp:lastModifiedBy>소정 박</cp:lastModifiedBy>
  <cp:revision>346</cp:revision>
  <dcterms:created xsi:type="dcterms:W3CDTF">2024-09-21T15:46:01Z</dcterms:created>
  <dcterms:modified xsi:type="dcterms:W3CDTF">2024-11-10T16:02:57Z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0x01010005AEE95529B17D4DA55894C9C7D1A151</vt:lpwstr>
  </property>
</Properties>
</file>